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64" r:id="rId3"/>
    <p:sldId id="274" r:id="rId4"/>
    <p:sldId id="279" r:id="rId5"/>
    <p:sldId id="280" r:id="rId6"/>
    <p:sldId id="283" r:id="rId7"/>
    <p:sldId id="284" r:id="rId8"/>
    <p:sldId id="286" r:id="rId9"/>
    <p:sldId id="287" r:id="rId10"/>
    <p:sldId id="288" r:id="rId11"/>
    <p:sldId id="289" r:id="rId12"/>
    <p:sldId id="285" r:id="rId13"/>
    <p:sldId id="312" r:id="rId14"/>
    <p:sldId id="313" r:id="rId15"/>
    <p:sldId id="281" r:id="rId16"/>
    <p:sldId id="282" r:id="rId17"/>
    <p:sldId id="291" r:id="rId18"/>
    <p:sldId id="293" r:id="rId19"/>
    <p:sldId id="294" r:id="rId20"/>
    <p:sldId id="296" r:id="rId21"/>
    <p:sldId id="297" r:id="rId22"/>
    <p:sldId id="298" r:id="rId23"/>
    <p:sldId id="301" r:id="rId24"/>
    <p:sldId id="295" r:id="rId25"/>
    <p:sldId id="299" r:id="rId26"/>
    <p:sldId id="270" r:id="rId27"/>
    <p:sldId id="300" r:id="rId28"/>
    <p:sldId id="302" r:id="rId29"/>
    <p:sldId id="304" r:id="rId30"/>
    <p:sldId id="303" r:id="rId31"/>
    <p:sldId id="273" r:id="rId32"/>
    <p:sldId id="275" r:id="rId33"/>
    <p:sldId id="276" r:id="rId34"/>
    <p:sldId id="305" r:id="rId35"/>
    <p:sldId id="258" r:id="rId36"/>
    <p:sldId id="277" r:id="rId37"/>
    <p:sldId id="306" r:id="rId38"/>
    <p:sldId id="278" r:id="rId39"/>
    <p:sldId id="307" r:id="rId40"/>
    <p:sldId id="311" r:id="rId41"/>
    <p:sldId id="308" r:id="rId42"/>
    <p:sldId id="309" r:id="rId43"/>
    <p:sldId id="310" r:id="rId44"/>
  </p:sldIdLst>
  <p:sldSz cx="9144000" cy="6858000" type="screen4x3"/>
  <p:notesSz cx="6858000" cy="9144000"/>
  <p:embeddedFontLst>
    <p:embeddedFont>
      <p:font typeface="Aaron" panose="02020900000000000000" pitchFamily="18" charset="0"/>
      <p:bold r:id="rId4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777777"/>
    <a:srgbClr val="DAE8F6"/>
    <a:srgbClr val="FFFFFF"/>
    <a:srgbClr val="EFF5FB"/>
    <a:srgbClr val="99CC00"/>
    <a:srgbClr val="009900"/>
    <a:srgbClr val="996633"/>
    <a:srgbClr val="CC99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0" autoAdjust="0"/>
    <p:restoredTop sz="94660"/>
  </p:normalViewPr>
  <p:slideViewPr>
    <p:cSldViewPr snapToGrid="0">
      <p:cViewPr>
        <p:scale>
          <a:sx n="58" d="100"/>
          <a:sy n="58" d="100"/>
        </p:scale>
        <p:origin x="1435" y="288"/>
      </p:cViewPr>
      <p:guideLst/>
    </p:cSldViewPr>
  </p:slideViewPr>
  <p:notesTextViewPr>
    <p:cViewPr>
      <p:scale>
        <a:sx n="1" d="1"/>
        <a:sy n="1" d="1"/>
      </p:scale>
      <p:origin x="0" y="0"/>
    </p:cViewPr>
  </p:notesTextViewPr>
  <p:sorterViewPr>
    <p:cViewPr>
      <p:scale>
        <a:sx n="100" d="100"/>
        <a:sy n="100" d="100"/>
      </p:scale>
      <p:origin x="0" y="-7042"/>
    </p:cViewPr>
  </p:sorterViewPr>
  <p:gridSpacing cx="38100" cy="38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9265937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41371823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34430135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0044AC-6383-4476-BD09-72F101BA110A}"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0316963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044AC-6383-4476-BD09-72F101BA110A}"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693927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0044AC-6383-4476-BD09-72F101BA110A}"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628275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0044AC-6383-4476-BD09-72F101BA110A}" type="datetimeFigureOut">
              <a:rPr lang="en-US" smtClean="0"/>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518958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0044AC-6383-4476-BD09-72F101BA110A}" type="datetimeFigureOut">
              <a:rPr lang="en-US" smtClean="0"/>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39943633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044AC-6383-4476-BD09-72F101BA110A}" type="datetimeFigureOut">
              <a:rPr lang="en-US" smtClean="0"/>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6928145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044AC-6383-4476-BD09-72F101BA110A}"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2957097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044AC-6383-4476-BD09-72F101BA110A}"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C2C981-85A1-431C-A15F-1643B19F5392}" type="slidenum">
              <a:rPr lang="en-US" smtClean="0"/>
              <a:t>‹#›</a:t>
            </a:fld>
            <a:endParaRPr lang="en-US"/>
          </a:p>
        </p:txBody>
      </p:sp>
    </p:spTree>
    <p:extLst>
      <p:ext uri="{BB962C8B-B14F-4D97-AF65-F5344CB8AC3E}">
        <p14:creationId xmlns:p14="http://schemas.microsoft.com/office/powerpoint/2010/main" val="17192902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044AC-6383-4476-BD09-72F101BA110A}" type="datetimeFigureOut">
              <a:rPr lang="en-US" smtClean="0"/>
              <a:t>10/6/2014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2C981-85A1-431C-A15F-1643B19F5392}" type="slidenum">
              <a:rPr lang="en-US" smtClean="0"/>
              <a:t>‹#›</a:t>
            </a:fld>
            <a:endParaRPr lang="en-US"/>
          </a:p>
        </p:txBody>
      </p:sp>
    </p:spTree>
    <p:extLst>
      <p:ext uri="{BB962C8B-B14F-4D97-AF65-F5344CB8AC3E}">
        <p14:creationId xmlns:p14="http://schemas.microsoft.com/office/powerpoint/2010/main" val="3957059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jpe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Rounded Rectangle 31"/>
          <p:cNvSpPr/>
          <p:nvPr/>
        </p:nvSpPr>
        <p:spPr>
          <a:xfrm rot="685272">
            <a:off x="555531" y="4951318"/>
            <a:ext cx="1615082" cy="1542793"/>
          </a:xfrm>
          <a:prstGeom prst="roundRect">
            <a:avLst/>
          </a:prstGeom>
          <a:solidFill>
            <a:srgbClr val="FFFFFF">
              <a:alpha val="74902"/>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rot="21120435">
            <a:off x="516399" y="3435619"/>
            <a:ext cx="1539128" cy="1498576"/>
          </a:xfrm>
          <a:prstGeom prst="roundRect">
            <a:avLst/>
          </a:prstGeom>
          <a:solidFill>
            <a:srgbClr val="FFFFFF">
              <a:alpha val="74902"/>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702150" y="3601730"/>
            <a:ext cx="1166355" cy="1166355"/>
            <a:chOff x="803362" y="3951300"/>
            <a:chExt cx="963930" cy="963930"/>
          </a:xfrm>
        </p:grpSpPr>
        <p:sp>
          <p:nvSpPr>
            <p:cNvPr id="12" name="Freeform 7"/>
            <p:cNvSpPr>
              <a:spLocks/>
            </p:cNvSpPr>
            <p:nvPr/>
          </p:nvSpPr>
          <p:spPr bwMode="auto">
            <a:xfrm>
              <a:off x="840033" y="3987971"/>
              <a:ext cx="892334" cy="892334"/>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chemeClr val="tx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 name="Freeform 5"/>
            <p:cNvSpPr>
              <a:spLocks/>
            </p:cNvSpPr>
            <p:nvPr/>
          </p:nvSpPr>
          <p:spPr bwMode="auto">
            <a:xfrm>
              <a:off x="803362" y="3951300"/>
              <a:ext cx="963930" cy="963930"/>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1" name="Freeform 6"/>
            <p:cNvSpPr>
              <a:spLocks/>
            </p:cNvSpPr>
            <p:nvPr/>
          </p:nvSpPr>
          <p:spPr bwMode="auto">
            <a:xfrm>
              <a:off x="826063" y="3974001"/>
              <a:ext cx="909572" cy="918528"/>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chemeClr val="tx1">
                <a:lumMod val="65000"/>
                <a:lumOff val="3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 name="Freeform 8"/>
            <p:cNvSpPr>
              <a:spLocks/>
            </p:cNvSpPr>
            <p:nvPr/>
          </p:nvSpPr>
          <p:spPr bwMode="auto">
            <a:xfrm>
              <a:off x="1154358" y="4302296"/>
              <a:ext cx="263684" cy="263684"/>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4" name="Freeform 9"/>
            <p:cNvSpPr>
              <a:spLocks/>
            </p:cNvSpPr>
            <p:nvPr/>
          </p:nvSpPr>
          <p:spPr bwMode="auto">
            <a:xfrm>
              <a:off x="1161343" y="4309281"/>
              <a:ext cx="249714" cy="249714"/>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5" name="Freeform 10"/>
            <p:cNvSpPr>
              <a:spLocks/>
            </p:cNvSpPr>
            <p:nvPr/>
          </p:nvSpPr>
          <p:spPr bwMode="auto">
            <a:xfrm>
              <a:off x="1030375" y="4824425"/>
              <a:ext cx="26194" cy="26194"/>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1"/>
            <p:cNvSpPr>
              <a:spLocks/>
            </p:cNvSpPr>
            <p:nvPr/>
          </p:nvSpPr>
          <p:spPr bwMode="auto">
            <a:xfrm>
              <a:off x="1044345" y="4813948"/>
              <a:ext cx="19209" cy="17463"/>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12"/>
            <p:cNvSpPr>
              <a:spLocks/>
            </p:cNvSpPr>
            <p:nvPr/>
          </p:nvSpPr>
          <p:spPr bwMode="auto">
            <a:xfrm>
              <a:off x="1051330" y="4555503"/>
              <a:ext cx="186849" cy="265430"/>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8" name="Freeform 13"/>
            <p:cNvSpPr>
              <a:spLocks/>
            </p:cNvSpPr>
            <p:nvPr/>
          </p:nvSpPr>
          <p:spPr bwMode="auto">
            <a:xfrm>
              <a:off x="1234686" y="4550264"/>
              <a:ext cx="6985" cy="5239"/>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 name="Freeform 14"/>
            <p:cNvSpPr>
              <a:spLocks/>
            </p:cNvSpPr>
            <p:nvPr/>
          </p:nvSpPr>
          <p:spPr bwMode="auto">
            <a:xfrm>
              <a:off x="1238178" y="4539786"/>
              <a:ext cx="10478" cy="10478"/>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0" name="Freeform 27"/>
            <p:cNvSpPr>
              <a:spLocks/>
            </p:cNvSpPr>
            <p:nvPr/>
          </p:nvSpPr>
          <p:spPr bwMode="auto">
            <a:xfrm>
              <a:off x="993703" y="4040359"/>
              <a:ext cx="220028" cy="27940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1" name="Freeform 28"/>
            <p:cNvSpPr>
              <a:spLocks/>
            </p:cNvSpPr>
            <p:nvPr/>
          </p:nvSpPr>
          <p:spPr bwMode="auto">
            <a:xfrm>
              <a:off x="1341207" y="4553756"/>
              <a:ext cx="223520" cy="277654"/>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2" name="Freeform 29"/>
            <p:cNvSpPr>
              <a:spLocks/>
            </p:cNvSpPr>
            <p:nvPr/>
          </p:nvSpPr>
          <p:spPr bwMode="auto">
            <a:xfrm>
              <a:off x="1168328" y="4008926"/>
              <a:ext cx="69850" cy="265430"/>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3" name="Freeform 30"/>
            <p:cNvSpPr>
              <a:spLocks/>
            </p:cNvSpPr>
            <p:nvPr/>
          </p:nvSpPr>
          <p:spPr bwMode="auto">
            <a:xfrm>
              <a:off x="1320252" y="4593920"/>
              <a:ext cx="78581" cy="263684"/>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4" name="Freeform 31"/>
            <p:cNvSpPr>
              <a:spLocks/>
            </p:cNvSpPr>
            <p:nvPr/>
          </p:nvSpPr>
          <p:spPr bwMode="auto">
            <a:xfrm>
              <a:off x="1388356" y="4085761"/>
              <a:ext cx="197326" cy="225266"/>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5" name="Freeform 32"/>
            <p:cNvSpPr>
              <a:spLocks/>
            </p:cNvSpPr>
            <p:nvPr/>
          </p:nvSpPr>
          <p:spPr bwMode="auto">
            <a:xfrm>
              <a:off x="944808" y="4527563"/>
              <a:ext cx="207804" cy="216535"/>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chemeClr val="bg2">
                <a:lumMod val="25000"/>
              </a:schemeClr>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6" name="Freeform 35"/>
            <p:cNvSpPr>
              <a:spLocks/>
            </p:cNvSpPr>
            <p:nvPr/>
          </p:nvSpPr>
          <p:spPr bwMode="auto">
            <a:xfrm>
              <a:off x="1042598" y="4084015"/>
              <a:ext cx="136208" cy="200819"/>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7" name="Freeform 36"/>
            <p:cNvSpPr>
              <a:spLocks/>
            </p:cNvSpPr>
            <p:nvPr/>
          </p:nvSpPr>
          <p:spPr bwMode="auto">
            <a:xfrm>
              <a:off x="1374386" y="4593920"/>
              <a:ext cx="144939" cy="200819"/>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7803" y="5033169"/>
            <a:ext cx="1407696" cy="1407696"/>
          </a:xfrm>
          <a:prstGeom prst="rect">
            <a:avLst/>
          </a:prstGeom>
        </p:spPr>
      </p:pic>
      <p:sp>
        <p:nvSpPr>
          <p:cNvPr id="29" name="TextBox 28"/>
          <p:cNvSpPr txBox="1"/>
          <p:nvPr/>
        </p:nvSpPr>
        <p:spPr>
          <a:xfrm>
            <a:off x="2018595" y="3575497"/>
            <a:ext cx="3840340" cy="1200329"/>
          </a:xfrm>
          <a:prstGeom prst="rect">
            <a:avLst/>
          </a:prstGeom>
          <a:noFill/>
        </p:spPr>
        <p:txBody>
          <a:bodyPr wrap="square" rtlCol="0">
            <a:spAutoFit/>
          </a:bodyPr>
          <a:lstStyle/>
          <a:p>
            <a:r>
              <a:rPr lang="en-US" sz="2400" dirty="0" smtClean="0">
                <a:solidFill>
                  <a:schemeClr val="bg1"/>
                </a:solidFill>
                <a:latin typeface="Aaron" panose="02020900000000000000" pitchFamily="18" charset="0"/>
              </a:rPr>
              <a:t>A free CD of this message will be available following the service</a:t>
            </a:r>
            <a:endParaRPr lang="en-US" sz="2400" dirty="0">
              <a:solidFill>
                <a:schemeClr val="bg1"/>
              </a:solidFill>
              <a:latin typeface="Aaron" panose="02020900000000000000" pitchFamily="18" charset="0"/>
            </a:endParaRPr>
          </a:p>
        </p:txBody>
      </p:sp>
      <p:sp>
        <p:nvSpPr>
          <p:cNvPr id="30" name="TextBox 29"/>
          <p:cNvSpPr txBox="1"/>
          <p:nvPr/>
        </p:nvSpPr>
        <p:spPr>
          <a:xfrm>
            <a:off x="2044488" y="5094274"/>
            <a:ext cx="4209558" cy="1200329"/>
          </a:xfrm>
          <a:prstGeom prst="rect">
            <a:avLst/>
          </a:prstGeom>
          <a:noFill/>
        </p:spPr>
        <p:txBody>
          <a:bodyPr wrap="square" rtlCol="0">
            <a:spAutoFit/>
          </a:bodyPr>
          <a:lstStyle/>
          <a:p>
            <a:r>
              <a:rPr lang="en-US" sz="2400" dirty="0" smtClean="0">
                <a:solidFill>
                  <a:schemeClr val="bg1"/>
                </a:solidFill>
                <a:latin typeface="Aaron" panose="02020900000000000000" pitchFamily="18" charset="0"/>
              </a:rPr>
              <a:t>It will also be available for podcast later this week at calvaryokc.com</a:t>
            </a:r>
            <a:endParaRPr lang="en-US" sz="2400" dirty="0">
              <a:solidFill>
                <a:schemeClr val="bg1"/>
              </a:solidFill>
              <a:latin typeface="Aaron" panose="02020900000000000000" pitchFamily="18" charset="0"/>
            </a:endParaRPr>
          </a:p>
        </p:txBody>
      </p:sp>
      <p:pic>
        <p:nvPicPr>
          <p:cNvPr id="34" name="Picture 33"/>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5" name="TextBox 34"/>
          <p:cNvSpPr txBox="1"/>
          <p:nvPr/>
        </p:nvSpPr>
        <p:spPr>
          <a:xfrm>
            <a:off x="2206981" y="1973640"/>
            <a:ext cx="6479819" cy="1323439"/>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pPr algn="ctr"/>
            <a:r>
              <a:rPr lang="en-US" sz="8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80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36" name="TextBox 35"/>
          <p:cNvSpPr txBox="1"/>
          <p:nvPr/>
        </p:nvSpPr>
        <p:spPr>
          <a:xfrm>
            <a:off x="1333500" y="443925"/>
            <a:ext cx="3434466" cy="584775"/>
          </a:xfrm>
          <a:prstGeom prst="rect">
            <a:avLst/>
          </a:prstGeom>
          <a:noFill/>
          <a:effectLst>
            <a:softEdge rad="127000"/>
          </a:effectLst>
        </p:spPr>
        <p:txBody>
          <a:bodyPr wrap="square" lIns="274320" rIns="274320"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3200" dirty="0" smtClean="0">
                <a:solidFill>
                  <a:schemeClr val="bg2">
                    <a:lumMod val="50000"/>
                  </a:schemeClr>
                </a:solidFill>
                <a:effectLst>
                  <a:glow rad="228600">
                    <a:schemeClr val="accent3">
                      <a:lumMod val="50000"/>
                      <a:alpha val="56000"/>
                    </a:schemeClr>
                  </a:glow>
                </a:effectLst>
                <a:latin typeface="Aaron" panose="02020900000000000000" pitchFamily="18" charset="0"/>
              </a:rPr>
              <a:t>the bondage of</a:t>
            </a:r>
            <a:endParaRPr lang="en-US" sz="32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1026" name="Picture 2" descr="http://www.soulsofdistortion.nl/images/picture%208.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1141700">
            <a:off x="1251189" y="1525921"/>
            <a:ext cx="1518864" cy="1842025"/>
          </a:xfrm>
          <a:prstGeom prst="rect">
            <a:avLst/>
          </a:prstGeom>
          <a:noFill/>
          <a:effectLst>
            <a:glow rad="228600">
              <a:srgbClr val="FFFF00">
                <a:alpha val="40000"/>
              </a:srgbClr>
            </a:glow>
          </a:effectLst>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1352942" y="760081"/>
            <a:ext cx="7362081" cy="1323439"/>
          </a:xfrm>
          <a:prstGeom prst="rect">
            <a:avLst/>
          </a:prstGeom>
          <a:noFill/>
          <a:effectLst>
            <a:softEdge rad="127000"/>
          </a:effectLst>
        </p:spPr>
        <p:txBody>
          <a:bodyPr wrap="square" lIns="274320" rIns="274320"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8000" dirty="0" smtClean="0">
                <a:solidFill>
                  <a:schemeClr val="bg2">
                    <a:lumMod val="50000"/>
                  </a:schemeClr>
                </a:solidFill>
                <a:effectLst>
                  <a:glow rad="228600">
                    <a:schemeClr val="accent3">
                      <a:lumMod val="50000"/>
                      <a:alpha val="56000"/>
                    </a:schemeClr>
                  </a:glow>
                </a:effectLst>
                <a:latin typeface="Aaron" panose="02020900000000000000" pitchFamily="18" charset="0"/>
              </a:rPr>
              <a:t>Cults and Isms</a:t>
            </a:r>
            <a:endParaRPr lang="en-US" sz="80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5051999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535577"/>
            <a:ext cx="8255726" cy="646331"/>
          </a:xfrm>
          <a:prstGeom prst="rect">
            <a:avLst/>
          </a:prstGeom>
          <a:noFill/>
        </p:spPr>
        <p:txBody>
          <a:bodyPr wrap="square" rtlCol="0">
            <a:spAutoFit/>
          </a:bodyPr>
          <a:lstStyle/>
          <a:p>
            <a:r>
              <a:rPr lang="en-US" sz="3600" dirty="0" smtClean="0">
                <a:solidFill>
                  <a:srgbClr val="FFFF00"/>
                </a:solidFill>
              </a:rPr>
              <a:t>1</a:t>
            </a:r>
            <a:r>
              <a:rPr lang="en-US" sz="3600" baseline="30000" dirty="0" smtClean="0">
                <a:solidFill>
                  <a:srgbClr val="FFFF00"/>
                </a:solidFill>
              </a:rPr>
              <a:t>st</a:t>
            </a:r>
            <a:r>
              <a:rPr lang="en-US" sz="3600" dirty="0" smtClean="0">
                <a:solidFill>
                  <a:srgbClr val="FFFF00"/>
                </a:solidFill>
              </a:rPr>
              <a:t> three degrees ~ Oaths</a:t>
            </a:r>
            <a:endParaRPr lang="en-US" sz="36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5" name="TextBox 4"/>
          <p:cNvSpPr txBox="1"/>
          <p:nvPr/>
        </p:nvSpPr>
        <p:spPr>
          <a:xfrm>
            <a:off x="685800" y="1182469"/>
            <a:ext cx="8027126" cy="3416320"/>
          </a:xfrm>
          <a:prstGeom prst="rect">
            <a:avLst/>
          </a:prstGeom>
          <a:noFill/>
        </p:spPr>
        <p:txBody>
          <a:bodyPr wrap="square" rtlCol="0">
            <a:spAutoFit/>
          </a:bodyPr>
          <a:lstStyle/>
          <a:p>
            <a:r>
              <a:rPr lang="en-US" sz="3600" dirty="0"/>
              <a:t>“Binding myself under no less a penalty than having my body severed in twain, my bowels taken from thence and burned in ashes and given to the beasts fields and the foals of the air</a:t>
            </a:r>
            <a:r>
              <a:rPr lang="en-US" sz="3600" dirty="0" smtClean="0"/>
              <a:t>.” </a:t>
            </a:r>
            <a:r>
              <a:rPr lang="en-US" sz="3600" dirty="0" smtClean="0">
                <a:solidFill>
                  <a:srgbClr val="FFFF00"/>
                </a:solidFill>
              </a:rPr>
              <a:t>(3</a:t>
            </a:r>
            <a:r>
              <a:rPr lang="en-US" sz="3600" baseline="30000" dirty="0">
                <a:solidFill>
                  <a:srgbClr val="FFFF00"/>
                </a:solidFill>
              </a:rPr>
              <a:t>r</a:t>
            </a:r>
            <a:r>
              <a:rPr lang="en-US" sz="3600" baseline="30000" dirty="0" smtClean="0">
                <a:solidFill>
                  <a:srgbClr val="FFFF00"/>
                </a:solidFill>
              </a:rPr>
              <a:t>d</a:t>
            </a:r>
            <a:r>
              <a:rPr lang="en-US" sz="3600" dirty="0" smtClean="0">
                <a:solidFill>
                  <a:srgbClr val="FFFF00"/>
                </a:solidFill>
              </a:rPr>
              <a:t> </a:t>
            </a:r>
            <a:r>
              <a:rPr lang="en-US" sz="3600" dirty="0">
                <a:solidFill>
                  <a:srgbClr val="FFFF00"/>
                </a:solidFill>
              </a:rPr>
              <a:t>degree)</a:t>
            </a:r>
          </a:p>
        </p:txBody>
      </p:sp>
    </p:spTree>
    <p:extLst>
      <p:ext uri="{BB962C8B-B14F-4D97-AF65-F5344CB8AC3E}">
        <p14:creationId xmlns:p14="http://schemas.microsoft.com/office/powerpoint/2010/main" val="17849327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3069731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4956792" y="-323569"/>
            <a:ext cx="2287119" cy="6927273"/>
            <a:chOff x="4956792" y="-323569"/>
            <a:chExt cx="2287119" cy="6927273"/>
          </a:xfrm>
        </p:grpSpPr>
        <p:sp>
          <p:nvSpPr>
            <p:cNvPr id="4" name="Cube 3"/>
            <p:cNvSpPr/>
            <p:nvPr/>
          </p:nvSpPr>
          <p:spPr>
            <a:xfrm rot="6096673" flipH="1">
              <a:off x="2400968" y="2930255"/>
              <a:ext cx="6297521" cy="262423"/>
            </a:xfrm>
            <a:prstGeom prst="cube">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an 14"/>
            <p:cNvSpPr/>
            <p:nvPr/>
          </p:nvSpPr>
          <p:spPr>
            <a:xfrm rot="16560000" flipV="1">
              <a:off x="6142120" y="2207327"/>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an 15"/>
            <p:cNvSpPr/>
            <p:nvPr/>
          </p:nvSpPr>
          <p:spPr>
            <a:xfrm rot="16560000" flipV="1">
              <a:off x="6303220" y="1660864"/>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an 16"/>
            <p:cNvSpPr/>
            <p:nvPr/>
          </p:nvSpPr>
          <p:spPr>
            <a:xfrm rot="16560000" flipV="1">
              <a:off x="6418609" y="1098683"/>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an 28"/>
            <p:cNvSpPr/>
            <p:nvPr/>
          </p:nvSpPr>
          <p:spPr>
            <a:xfrm rot="16560000" flipV="1">
              <a:off x="6507872" y="428601"/>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an 29"/>
            <p:cNvSpPr/>
            <p:nvPr/>
          </p:nvSpPr>
          <p:spPr>
            <a:xfrm rot="16560000" flipV="1">
              <a:off x="6544886" y="-104797"/>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an 10"/>
            <p:cNvSpPr/>
            <p:nvPr/>
          </p:nvSpPr>
          <p:spPr>
            <a:xfrm rot="16560000" flipV="1">
              <a:off x="5663468" y="4410237"/>
              <a:ext cx="152400"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an 11"/>
            <p:cNvSpPr/>
            <p:nvPr/>
          </p:nvSpPr>
          <p:spPr>
            <a:xfrm rot="16560000" flipV="1">
              <a:off x="5771998" y="3883727"/>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an 12"/>
            <p:cNvSpPr/>
            <p:nvPr/>
          </p:nvSpPr>
          <p:spPr>
            <a:xfrm rot="16560000" flipV="1">
              <a:off x="5898272" y="3350327"/>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an 13"/>
            <p:cNvSpPr/>
            <p:nvPr/>
          </p:nvSpPr>
          <p:spPr>
            <a:xfrm rot="16560000" flipV="1">
              <a:off x="6050672" y="2803864"/>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an 9"/>
            <p:cNvSpPr/>
            <p:nvPr/>
          </p:nvSpPr>
          <p:spPr>
            <a:xfrm rot="16560000" flipV="1">
              <a:off x="5517272" y="4950527"/>
              <a:ext cx="138545" cy="1259505"/>
            </a:xfrm>
            <a:prstGeom prst="can">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ube 8"/>
            <p:cNvSpPr/>
            <p:nvPr/>
          </p:nvSpPr>
          <p:spPr>
            <a:xfrm rot="6096673" flipH="1">
              <a:off x="3280630" y="3020785"/>
              <a:ext cx="6927273" cy="238566"/>
            </a:xfrm>
            <a:prstGeom prst="cube">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Picture 1"/>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18" name="TextBox 17"/>
          <p:cNvSpPr txBox="1"/>
          <p:nvPr/>
        </p:nvSpPr>
        <p:spPr>
          <a:xfrm>
            <a:off x="1524000" y="5249731"/>
            <a:ext cx="2895600" cy="492443"/>
          </a:xfrm>
          <a:prstGeom prst="rect">
            <a:avLst/>
          </a:prstGeom>
          <a:noFill/>
        </p:spPr>
        <p:txBody>
          <a:bodyPr wrap="square" rtlCol="0">
            <a:spAutoFit/>
          </a:bodyPr>
          <a:lstStyle/>
          <a:p>
            <a:pPr algn="r"/>
            <a:r>
              <a:rPr lang="en-US" sz="2600" dirty="0" smtClean="0"/>
              <a:t>Mark Master</a:t>
            </a:r>
            <a:endParaRPr lang="en-US" sz="2600" dirty="0" smtClean="0"/>
          </a:p>
        </p:txBody>
      </p:sp>
      <p:sp>
        <p:nvSpPr>
          <p:cNvPr id="19" name="TextBox 18"/>
          <p:cNvSpPr txBox="1"/>
          <p:nvPr/>
        </p:nvSpPr>
        <p:spPr>
          <a:xfrm>
            <a:off x="1676400" y="4697014"/>
            <a:ext cx="2895600" cy="492443"/>
          </a:xfrm>
          <a:prstGeom prst="rect">
            <a:avLst/>
          </a:prstGeom>
          <a:noFill/>
        </p:spPr>
        <p:txBody>
          <a:bodyPr wrap="square" rtlCol="0">
            <a:spAutoFit/>
          </a:bodyPr>
          <a:lstStyle/>
          <a:p>
            <a:pPr algn="r"/>
            <a:r>
              <a:rPr lang="en-US" sz="2600" dirty="0" smtClean="0"/>
              <a:t>Past Master</a:t>
            </a:r>
            <a:endParaRPr lang="en-US" sz="2600" dirty="0" smtClean="0"/>
          </a:p>
        </p:txBody>
      </p:sp>
      <p:sp>
        <p:nvSpPr>
          <p:cNvPr id="20" name="TextBox 19"/>
          <p:cNvSpPr txBox="1"/>
          <p:nvPr/>
        </p:nvSpPr>
        <p:spPr>
          <a:xfrm>
            <a:off x="609600" y="4124980"/>
            <a:ext cx="4039936" cy="492443"/>
          </a:xfrm>
          <a:prstGeom prst="rect">
            <a:avLst/>
          </a:prstGeom>
          <a:noFill/>
        </p:spPr>
        <p:txBody>
          <a:bodyPr wrap="square" rtlCol="0">
            <a:spAutoFit/>
          </a:bodyPr>
          <a:lstStyle/>
          <a:p>
            <a:pPr algn="r"/>
            <a:r>
              <a:rPr lang="en-US" sz="2600" dirty="0" smtClean="0"/>
              <a:t>Most Excellent  Master</a:t>
            </a:r>
            <a:endParaRPr lang="en-US" sz="2600" dirty="0" smtClean="0"/>
          </a:p>
        </p:txBody>
      </p:sp>
      <p:sp>
        <p:nvSpPr>
          <p:cNvPr id="21" name="TextBox 20"/>
          <p:cNvSpPr txBox="1"/>
          <p:nvPr/>
        </p:nvSpPr>
        <p:spPr>
          <a:xfrm>
            <a:off x="1117085" y="3591580"/>
            <a:ext cx="3683515" cy="492443"/>
          </a:xfrm>
          <a:prstGeom prst="rect">
            <a:avLst/>
          </a:prstGeom>
          <a:noFill/>
        </p:spPr>
        <p:txBody>
          <a:bodyPr wrap="square" rtlCol="0">
            <a:spAutoFit/>
          </a:bodyPr>
          <a:lstStyle/>
          <a:p>
            <a:pPr algn="r"/>
            <a:r>
              <a:rPr lang="en-US" sz="2600" dirty="0" smtClean="0"/>
              <a:t>Royal Arch Mason</a:t>
            </a:r>
            <a:endParaRPr lang="en-US" sz="2600" dirty="0" smtClean="0"/>
          </a:p>
        </p:txBody>
      </p:sp>
      <p:sp>
        <p:nvSpPr>
          <p:cNvPr id="22" name="TextBox 21"/>
          <p:cNvSpPr txBox="1"/>
          <p:nvPr/>
        </p:nvSpPr>
        <p:spPr>
          <a:xfrm>
            <a:off x="1922181" y="3088957"/>
            <a:ext cx="2895600" cy="492443"/>
          </a:xfrm>
          <a:prstGeom prst="rect">
            <a:avLst/>
          </a:prstGeom>
          <a:noFill/>
        </p:spPr>
        <p:txBody>
          <a:bodyPr wrap="square" rtlCol="0">
            <a:spAutoFit/>
          </a:bodyPr>
          <a:lstStyle/>
          <a:p>
            <a:pPr algn="r"/>
            <a:r>
              <a:rPr lang="en-US" sz="2600" dirty="0" smtClean="0"/>
              <a:t>Royal Master</a:t>
            </a:r>
            <a:endParaRPr lang="en-US" sz="2600" dirty="0" smtClean="0"/>
          </a:p>
        </p:txBody>
      </p:sp>
      <p:sp>
        <p:nvSpPr>
          <p:cNvPr id="23" name="TextBox 22"/>
          <p:cNvSpPr txBox="1"/>
          <p:nvPr/>
        </p:nvSpPr>
        <p:spPr>
          <a:xfrm>
            <a:off x="1898561" y="2537288"/>
            <a:ext cx="3035264" cy="492443"/>
          </a:xfrm>
          <a:prstGeom prst="rect">
            <a:avLst/>
          </a:prstGeom>
          <a:noFill/>
        </p:spPr>
        <p:txBody>
          <a:bodyPr wrap="square" rtlCol="0">
            <a:spAutoFit/>
          </a:bodyPr>
          <a:lstStyle/>
          <a:p>
            <a:pPr algn="r"/>
            <a:r>
              <a:rPr lang="en-US" sz="2600" dirty="0" smtClean="0"/>
              <a:t>Select Master</a:t>
            </a:r>
            <a:endParaRPr lang="en-US" sz="2600" dirty="0" smtClean="0"/>
          </a:p>
        </p:txBody>
      </p:sp>
      <p:sp>
        <p:nvSpPr>
          <p:cNvPr id="24" name="TextBox 23"/>
          <p:cNvSpPr txBox="1"/>
          <p:nvPr/>
        </p:nvSpPr>
        <p:spPr>
          <a:xfrm>
            <a:off x="-128080" y="1954090"/>
            <a:ext cx="5221320" cy="492443"/>
          </a:xfrm>
          <a:prstGeom prst="rect">
            <a:avLst/>
          </a:prstGeom>
          <a:noFill/>
        </p:spPr>
        <p:txBody>
          <a:bodyPr wrap="square" rtlCol="0">
            <a:spAutoFit/>
          </a:bodyPr>
          <a:lstStyle/>
          <a:p>
            <a:pPr algn="r"/>
            <a:r>
              <a:rPr lang="en-US" sz="2600" dirty="0" smtClean="0"/>
              <a:t>Super Excellent  Master Council</a:t>
            </a:r>
            <a:endParaRPr lang="en-US" sz="2600" dirty="0" smtClean="0"/>
          </a:p>
        </p:txBody>
      </p:sp>
      <p:sp>
        <p:nvSpPr>
          <p:cNvPr id="25" name="TextBox 24"/>
          <p:cNvSpPr txBox="1"/>
          <p:nvPr/>
        </p:nvSpPr>
        <p:spPr>
          <a:xfrm>
            <a:off x="1524000" y="1368782"/>
            <a:ext cx="3683515" cy="492443"/>
          </a:xfrm>
          <a:prstGeom prst="rect">
            <a:avLst/>
          </a:prstGeom>
          <a:noFill/>
        </p:spPr>
        <p:txBody>
          <a:bodyPr wrap="square" rtlCol="0">
            <a:spAutoFit/>
          </a:bodyPr>
          <a:lstStyle/>
          <a:p>
            <a:pPr algn="r"/>
            <a:r>
              <a:rPr lang="en-US" sz="2600" dirty="0" smtClean="0"/>
              <a:t>Order of the Red Cross</a:t>
            </a:r>
            <a:endParaRPr lang="en-US" sz="2600" dirty="0" smtClean="0"/>
          </a:p>
        </p:txBody>
      </p:sp>
      <p:sp>
        <p:nvSpPr>
          <p:cNvPr id="26" name="TextBox 25"/>
          <p:cNvSpPr txBox="1"/>
          <p:nvPr/>
        </p:nvSpPr>
        <p:spPr>
          <a:xfrm>
            <a:off x="914400" y="-533400"/>
            <a:ext cx="2895600" cy="523220"/>
          </a:xfrm>
          <a:prstGeom prst="rect">
            <a:avLst/>
          </a:prstGeom>
          <a:noFill/>
        </p:spPr>
        <p:txBody>
          <a:bodyPr wrap="square" rtlCol="0">
            <a:spAutoFit/>
          </a:bodyPr>
          <a:lstStyle/>
          <a:p>
            <a:r>
              <a:rPr lang="en-US" sz="2800" dirty="0" smtClean="0"/>
              <a:t>Royal Master</a:t>
            </a:r>
            <a:endParaRPr lang="en-US" sz="2800" dirty="0" smtClean="0"/>
          </a:p>
        </p:txBody>
      </p:sp>
      <p:sp>
        <p:nvSpPr>
          <p:cNvPr id="27" name="TextBox 26"/>
          <p:cNvSpPr txBox="1"/>
          <p:nvPr/>
        </p:nvSpPr>
        <p:spPr>
          <a:xfrm>
            <a:off x="1066800" y="-1219200"/>
            <a:ext cx="4039936" cy="523220"/>
          </a:xfrm>
          <a:prstGeom prst="rect">
            <a:avLst/>
          </a:prstGeom>
          <a:noFill/>
        </p:spPr>
        <p:txBody>
          <a:bodyPr wrap="square" rtlCol="0">
            <a:spAutoFit/>
          </a:bodyPr>
          <a:lstStyle/>
          <a:p>
            <a:r>
              <a:rPr lang="en-US" sz="2800" dirty="0" smtClean="0"/>
              <a:t>Select Master</a:t>
            </a:r>
            <a:endParaRPr lang="en-US" sz="2800" dirty="0" smtClean="0"/>
          </a:p>
        </p:txBody>
      </p:sp>
      <p:sp>
        <p:nvSpPr>
          <p:cNvPr id="31" name="TextBox 30"/>
          <p:cNvSpPr txBox="1"/>
          <p:nvPr/>
        </p:nvSpPr>
        <p:spPr>
          <a:xfrm>
            <a:off x="1045871" y="718455"/>
            <a:ext cx="4309903" cy="492443"/>
          </a:xfrm>
          <a:prstGeom prst="rect">
            <a:avLst/>
          </a:prstGeom>
          <a:noFill/>
        </p:spPr>
        <p:txBody>
          <a:bodyPr wrap="square" rtlCol="0">
            <a:spAutoFit/>
          </a:bodyPr>
          <a:lstStyle/>
          <a:p>
            <a:pPr algn="r"/>
            <a:r>
              <a:rPr lang="en-US" sz="2600" dirty="0" smtClean="0"/>
              <a:t>Order of Knights of Malta</a:t>
            </a:r>
            <a:endParaRPr lang="en-US" sz="2600" dirty="0" smtClean="0"/>
          </a:p>
        </p:txBody>
      </p:sp>
      <p:sp>
        <p:nvSpPr>
          <p:cNvPr id="32" name="TextBox 31"/>
          <p:cNvSpPr txBox="1"/>
          <p:nvPr/>
        </p:nvSpPr>
        <p:spPr>
          <a:xfrm>
            <a:off x="583476" y="143281"/>
            <a:ext cx="4843303" cy="492443"/>
          </a:xfrm>
          <a:prstGeom prst="rect">
            <a:avLst/>
          </a:prstGeom>
          <a:noFill/>
        </p:spPr>
        <p:txBody>
          <a:bodyPr wrap="square" rtlCol="0">
            <a:spAutoFit/>
          </a:bodyPr>
          <a:lstStyle/>
          <a:p>
            <a:pPr algn="r"/>
            <a:r>
              <a:rPr lang="en-US" sz="2600" dirty="0" smtClean="0"/>
              <a:t>Order of Knights of Templar</a:t>
            </a:r>
            <a:endParaRPr lang="en-US" sz="2600" dirty="0" smtClean="0"/>
          </a:p>
        </p:txBody>
      </p:sp>
      <p:cxnSp>
        <p:nvCxnSpPr>
          <p:cNvPr id="34" name="Straight Arrow Connector 33"/>
          <p:cNvCxnSpPr/>
          <p:nvPr/>
        </p:nvCxnSpPr>
        <p:spPr>
          <a:xfrm>
            <a:off x="4488293" y="5536844"/>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614937" y="4978756"/>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679327" y="4451795"/>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805971" y="3893707"/>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870361" y="3366746"/>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997005" y="2808658"/>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5144126" y="2215033"/>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5270770" y="1656945"/>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5344522" y="1002226"/>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471166" y="444138"/>
            <a:ext cx="5334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45" name="TextBox 44"/>
          <p:cNvSpPr txBox="1"/>
          <p:nvPr/>
        </p:nvSpPr>
        <p:spPr>
          <a:xfrm>
            <a:off x="6172200" y="3505200"/>
            <a:ext cx="1933311" cy="1200329"/>
          </a:xfrm>
          <a:prstGeom prst="rect">
            <a:avLst/>
          </a:prstGeom>
          <a:noFill/>
        </p:spPr>
        <p:txBody>
          <a:bodyPr wrap="square" rtlCol="0">
            <a:spAutoFit/>
          </a:bodyPr>
          <a:lstStyle/>
          <a:p>
            <a:pPr algn="r"/>
            <a:r>
              <a:rPr lang="en-US" sz="3600" dirty="0" smtClean="0"/>
              <a:t>York</a:t>
            </a:r>
          </a:p>
          <a:p>
            <a:pPr algn="r"/>
            <a:r>
              <a:rPr lang="en-US" sz="3600" dirty="0" smtClean="0"/>
              <a:t>Rites</a:t>
            </a:r>
            <a:endParaRPr lang="en-US" sz="3600" dirty="0" smtClean="0"/>
          </a:p>
        </p:txBody>
      </p:sp>
    </p:spTree>
    <p:extLst>
      <p:ext uri="{BB962C8B-B14F-4D97-AF65-F5344CB8AC3E}">
        <p14:creationId xmlns:p14="http://schemas.microsoft.com/office/powerpoint/2010/main" val="31561335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par>
                                <p:cTn id="8" presetID="10" presetClass="entr" presetSubtype="0" fill="hold"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fade">
                                      <p:cBhvr>
                                        <p:cTn id="10" dur="500"/>
                                        <p:tgtEl>
                                          <p:spTgt spid="44"/>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500"/>
                                        <p:tgtEl>
                                          <p:spTgt spid="18"/>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wipe(left)">
                                      <p:cBhvr>
                                        <p:cTn id="18" dur="500"/>
                                        <p:tgtEl>
                                          <p:spTgt spid="3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par>
                          <p:cTn id="22" fill="hold">
                            <p:stCondLst>
                              <p:cond delay="1500"/>
                            </p:stCondLst>
                            <p:childTnLst>
                              <p:par>
                                <p:cTn id="23" presetID="22" presetClass="entr" presetSubtype="8" fill="hold" nodeType="after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wipe(left)">
                                      <p:cBhvr>
                                        <p:cTn id="25" dur="500"/>
                                        <p:tgtEl>
                                          <p:spTgt spid="3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left)">
                                      <p:cBhvr>
                                        <p:cTn id="32" dur="500"/>
                                        <p:tgtEl>
                                          <p:spTgt spid="3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childTnLst>
                          </p:cTn>
                        </p:par>
                        <p:par>
                          <p:cTn id="36" fill="hold">
                            <p:stCondLst>
                              <p:cond delay="2500"/>
                            </p:stCondLst>
                            <p:childTnLst>
                              <p:par>
                                <p:cTn id="37" presetID="22" presetClass="entr" presetSubtype="8"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left)">
                                      <p:cBhvr>
                                        <p:cTn id="39" dur="500"/>
                                        <p:tgtEl>
                                          <p:spTgt spid="3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par>
                          <p:cTn id="43" fill="hold">
                            <p:stCondLst>
                              <p:cond delay="3000"/>
                            </p:stCondLst>
                            <p:childTnLst>
                              <p:par>
                                <p:cTn id="44" presetID="22" presetClass="entr" presetSubtype="8" fill="hold" nodeType="after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wipe(left)">
                                      <p:cBhvr>
                                        <p:cTn id="46" dur="500"/>
                                        <p:tgtEl>
                                          <p:spTgt spid="3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childTnLst>
                          </p:cTn>
                        </p:par>
                        <p:par>
                          <p:cTn id="50" fill="hold">
                            <p:stCondLst>
                              <p:cond delay="3500"/>
                            </p:stCondLst>
                            <p:childTnLst>
                              <p:par>
                                <p:cTn id="51" presetID="22" presetClass="entr" presetSubtype="8" fill="hold" nodeType="after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left)">
                                      <p:cBhvr>
                                        <p:cTn id="53" dur="500"/>
                                        <p:tgtEl>
                                          <p:spTgt spid="39"/>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fade">
                                      <p:cBhvr>
                                        <p:cTn id="56" dur="500"/>
                                        <p:tgtEl>
                                          <p:spTgt spid="24"/>
                                        </p:tgtEl>
                                      </p:cBhvr>
                                    </p:animEffect>
                                  </p:childTnLst>
                                </p:cTn>
                              </p:par>
                            </p:childTnLst>
                          </p:cTn>
                        </p:par>
                        <p:par>
                          <p:cTn id="57" fill="hold">
                            <p:stCondLst>
                              <p:cond delay="4000"/>
                            </p:stCondLst>
                            <p:childTnLst>
                              <p:par>
                                <p:cTn id="58" presetID="22" presetClass="entr" presetSubtype="8" fill="hold" nodeType="after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left)">
                                      <p:cBhvr>
                                        <p:cTn id="60" dur="500"/>
                                        <p:tgtEl>
                                          <p:spTgt spid="40"/>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500"/>
                                        <p:tgtEl>
                                          <p:spTgt spid="25"/>
                                        </p:tgtEl>
                                      </p:cBhvr>
                                    </p:animEffect>
                                  </p:childTnLst>
                                </p:cTn>
                              </p:par>
                            </p:childTnLst>
                          </p:cTn>
                        </p:par>
                        <p:par>
                          <p:cTn id="64" fill="hold">
                            <p:stCondLst>
                              <p:cond delay="4500"/>
                            </p:stCondLst>
                            <p:childTnLst>
                              <p:par>
                                <p:cTn id="65" presetID="22" presetClass="entr" presetSubtype="8" fill="hold" nodeType="afterEffect">
                                  <p:stCondLst>
                                    <p:cond delay="0"/>
                                  </p:stCondLst>
                                  <p:childTnLst>
                                    <p:set>
                                      <p:cBhvr>
                                        <p:cTn id="66" dur="1" fill="hold">
                                          <p:stCondLst>
                                            <p:cond delay="0"/>
                                          </p:stCondLst>
                                        </p:cTn>
                                        <p:tgtEl>
                                          <p:spTgt spid="41"/>
                                        </p:tgtEl>
                                        <p:attrNameLst>
                                          <p:attrName>style.visibility</p:attrName>
                                        </p:attrNameLst>
                                      </p:cBhvr>
                                      <p:to>
                                        <p:strVal val="visible"/>
                                      </p:to>
                                    </p:set>
                                    <p:animEffect transition="in" filter="wipe(left)">
                                      <p:cBhvr>
                                        <p:cTn id="67" dur="500"/>
                                        <p:tgtEl>
                                          <p:spTgt spid="41"/>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500"/>
                                        <p:tgtEl>
                                          <p:spTgt spid="31"/>
                                        </p:tgtEl>
                                      </p:cBhvr>
                                    </p:animEffect>
                                  </p:childTnLst>
                                </p:cTn>
                              </p:par>
                            </p:childTnLst>
                          </p:cTn>
                        </p:par>
                        <p:par>
                          <p:cTn id="71" fill="hold">
                            <p:stCondLst>
                              <p:cond delay="5000"/>
                            </p:stCondLst>
                            <p:childTnLst>
                              <p:par>
                                <p:cTn id="72" presetID="22" presetClass="entr" presetSubtype="8" fill="hold"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wipe(left)">
                                      <p:cBhvr>
                                        <p:cTn id="74" dur="500"/>
                                        <p:tgtEl>
                                          <p:spTgt spid="42"/>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500"/>
                                        <p:tgtEl>
                                          <p:spTgt spid="32"/>
                                        </p:tgtEl>
                                      </p:cBhvr>
                                    </p:animEffect>
                                  </p:childTnLst>
                                </p:cTn>
                              </p:par>
                            </p:childTnLst>
                          </p:cTn>
                        </p:par>
                        <p:par>
                          <p:cTn id="78" fill="hold">
                            <p:stCondLst>
                              <p:cond delay="5500"/>
                            </p:stCondLst>
                            <p:childTnLst>
                              <p:par>
                                <p:cTn id="79" presetID="22" presetClass="entr" presetSubtype="8" fill="hold" nodeType="afterEffect">
                                  <p:stCondLst>
                                    <p:cond delay="0"/>
                                  </p:stCondLst>
                                  <p:childTnLst>
                                    <p:set>
                                      <p:cBhvr>
                                        <p:cTn id="80" dur="1" fill="hold">
                                          <p:stCondLst>
                                            <p:cond delay="0"/>
                                          </p:stCondLst>
                                        </p:cTn>
                                        <p:tgtEl>
                                          <p:spTgt spid="43"/>
                                        </p:tgtEl>
                                        <p:attrNameLst>
                                          <p:attrName>style.visibility</p:attrName>
                                        </p:attrNameLst>
                                      </p:cBhvr>
                                      <p:to>
                                        <p:strVal val="visible"/>
                                      </p:to>
                                    </p:set>
                                    <p:animEffect transition="in" filter="wipe(left)">
                                      <p:cBhvr>
                                        <p:cTn id="8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P spid="23" grpId="0"/>
      <p:bldP spid="24" grpId="0"/>
      <p:bldP spid="25" grpId="0"/>
      <p:bldP spid="31" grpId="0"/>
      <p:bldP spid="32" grpId="0"/>
      <p:bldP spid="4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27" name="TextBox 26"/>
          <p:cNvSpPr txBox="1"/>
          <p:nvPr/>
        </p:nvSpPr>
        <p:spPr>
          <a:xfrm>
            <a:off x="1066800" y="-1219200"/>
            <a:ext cx="4039936" cy="523220"/>
          </a:xfrm>
          <a:prstGeom prst="rect">
            <a:avLst/>
          </a:prstGeom>
          <a:noFill/>
        </p:spPr>
        <p:txBody>
          <a:bodyPr wrap="square" rtlCol="0">
            <a:spAutoFit/>
          </a:bodyPr>
          <a:lstStyle/>
          <a:p>
            <a:r>
              <a:rPr lang="en-US" sz="2800" dirty="0" smtClean="0"/>
              <a:t>Select Master</a:t>
            </a:r>
            <a:endParaRPr lang="en-US" sz="2800" dirty="0" smtClean="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3" name="Picture 2"/>
          <p:cNvPicPr>
            <a:picLocks noChangeAspect="1"/>
          </p:cNvPicPr>
          <p:nvPr/>
        </p:nvPicPr>
        <p:blipFill rotWithShape="1">
          <a:blip r:embed="rId4"/>
          <a:srcRect r="18621" b="23188"/>
          <a:stretch/>
        </p:blipFill>
        <p:spPr>
          <a:xfrm rot="202876">
            <a:off x="1722228" y="487278"/>
            <a:ext cx="3760519" cy="5307954"/>
          </a:xfrm>
          <a:prstGeom prst="rect">
            <a:avLst/>
          </a:prstGeom>
          <a:effectLst>
            <a:outerShdw blurRad="101600" dist="254000" dir="2700000" algn="tl" rotWithShape="0">
              <a:schemeClr val="bg1">
                <a:alpha val="30000"/>
              </a:schemeClr>
            </a:outerShdw>
          </a:effectLst>
          <a:scene3d>
            <a:camera prst="orthographicFront"/>
            <a:lightRig rig="threePt" dir="t"/>
          </a:scene3d>
          <a:sp3d>
            <a:bevelT w="190500" h="190500"/>
          </a:sp3d>
        </p:spPr>
      </p:pic>
      <p:sp>
        <p:nvSpPr>
          <p:cNvPr id="5" name="TextBox 4"/>
          <p:cNvSpPr txBox="1"/>
          <p:nvPr/>
        </p:nvSpPr>
        <p:spPr>
          <a:xfrm>
            <a:off x="457200" y="838200"/>
            <a:ext cx="3276600" cy="646331"/>
          </a:xfrm>
          <a:prstGeom prst="rect">
            <a:avLst/>
          </a:prstGeom>
          <a:noFill/>
        </p:spPr>
        <p:txBody>
          <a:bodyPr wrap="square" rtlCol="0">
            <a:spAutoFit/>
          </a:bodyPr>
          <a:lstStyle/>
          <a:p>
            <a:r>
              <a:rPr lang="en-US" sz="3600" dirty="0" smtClean="0"/>
              <a:t>Scottish Rites</a:t>
            </a:r>
            <a:endParaRPr lang="en-US" sz="3600" dirty="0" smtClean="0"/>
          </a:p>
        </p:txBody>
      </p:sp>
    </p:spTree>
    <p:extLst>
      <p:ext uri="{BB962C8B-B14F-4D97-AF65-F5344CB8AC3E}">
        <p14:creationId xmlns:p14="http://schemas.microsoft.com/office/powerpoint/2010/main" val="36678727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63" presetClass="path" presetSubtype="0" accel="50000" decel="50000" fill="hold" nodeType="withEffect">
                                  <p:stCondLst>
                                    <p:cond delay="0"/>
                                  </p:stCondLst>
                                  <p:childTnLst>
                                    <p:animMotion origin="layout" path="M -3.61111E-6 -1.85185E-6 L 0.16945 0.00857 " pathEditMode="relative" rAng="0" ptsTypes="AA">
                                      <p:cBhvr>
                                        <p:cTn id="12" dur="5000" fill="hold"/>
                                        <p:tgtEl>
                                          <p:spTgt spid="3"/>
                                        </p:tgtEl>
                                        <p:attrNameLst>
                                          <p:attrName>ppt_x</p:attrName>
                                          <p:attrName>ppt_y</p:attrName>
                                        </p:attrNameLst>
                                      </p:cBhvr>
                                      <p:rCtr x="8472" y="41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146" name="Picture 2" descr="http://upload.wikimedia.org/wikipedia/commons/7/7a/Shriner_syrian_corvet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81298">
            <a:off x="1657159" y="1888082"/>
            <a:ext cx="4580015" cy="3599606"/>
          </a:xfrm>
          <a:prstGeom prst="rect">
            <a:avLst/>
          </a:prstGeom>
          <a:noFill/>
          <a:effectLst>
            <a:outerShdw blurRad="101600" dist="254000" dir="2700000" algn="tl" rotWithShape="0">
              <a:schemeClr val="bg1">
                <a:alpha val="30000"/>
              </a:schemeClr>
            </a:outerShdw>
          </a:effectLst>
          <a:scene3d>
            <a:camera prst="orthographicFront"/>
            <a:lightRig rig="threePt" dir="t"/>
          </a:scene3d>
          <a:sp3d>
            <a:bevelT w="190500" h="190500"/>
          </a:sp3d>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4539017" y="3485607"/>
            <a:ext cx="469232" cy="646331"/>
          </a:xfrm>
          <a:prstGeom prst="rect">
            <a:avLst/>
          </a:prstGeom>
          <a:noFill/>
        </p:spPr>
        <p:txBody>
          <a:bodyPr wrap="square" rtlCol="0">
            <a:spAutoFit/>
          </a:bodyPr>
          <a:lstStyle/>
          <a:p>
            <a:r>
              <a:rPr lang="en-US" sz="3600" dirty="0" smtClean="0"/>
              <a:t>S</a:t>
            </a:r>
            <a:endParaRPr lang="en-US" sz="3600" dirty="0" smtClean="0"/>
          </a:p>
        </p:txBody>
      </p:sp>
      <p:pic>
        <p:nvPicPr>
          <p:cNvPr id="2" name="Picture 1"/>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27" name="TextBox 26"/>
          <p:cNvSpPr txBox="1"/>
          <p:nvPr/>
        </p:nvSpPr>
        <p:spPr>
          <a:xfrm>
            <a:off x="1066800" y="-1219200"/>
            <a:ext cx="4039936" cy="523220"/>
          </a:xfrm>
          <a:prstGeom prst="rect">
            <a:avLst/>
          </a:prstGeom>
          <a:noFill/>
        </p:spPr>
        <p:txBody>
          <a:bodyPr wrap="square" rtlCol="0">
            <a:spAutoFit/>
          </a:bodyPr>
          <a:lstStyle/>
          <a:p>
            <a:r>
              <a:rPr lang="en-US" sz="2800" dirty="0" smtClean="0"/>
              <a:t>Select Master</a:t>
            </a:r>
            <a:endParaRPr lang="en-US" sz="2800" dirty="0" smtClean="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5" name="TextBox 4"/>
          <p:cNvSpPr txBox="1"/>
          <p:nvPr/>
        </p:nvSpPr>
        <p:spPr>
          <a:xfrm>
            <a:off x="4025210" y="533400"/>
            <a:ext cx="3276600" cy="646331"/>
          </a:xfrm>
          <a:prstGeom prst="rect">
            <a:avLst/>
          </a:prstGeom>
          <a:noFill/>
        </p:spPr>
        <p:txBody>
          <a:bodyPr wrap="square" rtlCol="0">
            <a:spAutoFit/>
          </a:bodyPr>
          <a:lstStyle/>
          <a:p>
            <a:r>
              <a:rPr lang="en-US" sz="3600" dirty="0" smtClean="0"/>
              <a:t>NCIENT</a:t>
            </a:r>
            <a:endParaRPr lang="en-US" sz="3600" dirty="0" smtClean="0"/>
          </a:p>
        </p:txBody>
      </p:sp>
      <p:sp>
        <p:nvSpPr>
          <p:cNvPr id="7" name="TextBox 6"/>
          <p:cNvSpPr txBox="1"/>
          <p:nvPr/>
        </p:nvSpPr>
        <p:spPr>
          <a:xfrm>
            <a:off x="4158017" y="1101320"/>
            <a:ext cx="3276600" cy="646331"/>
          </a:xfrm>
          <a:prstGeom prst="rect">
            <a:avLst/>
          </a:prstGeom>
          <a:noFill/>
        </p:spPr>
        <p:txBody>
          <a:bodyPr wrap="square" rtlCol="0">
            <a:spAutoFit/>
          </a:bodyPr>
          <a:lstStyle/>
          <a:p>
            <a:r>
              <a:rPr lang="en-US" sz="3600" dirty="0" smtClean="0"/>
              <a:t>RABIC</a:t>
            </a:r>
            <a:endParaRPr lang="en-US" sz="3600" dirty="0" smtClean="0"/>
          </a:p>
        </p:txBody>
      </p:sp>
      <p:sp>
        <p:nvSpPr>
          <p:cNvPr id="8" name="TextBox 7"/>
          <p:cNvSpPr txBox="1"/>
          <p:nvPr/>
        </p:nvSpPr>
        <p:spPr>
          <a:xfrm>
            <a:off x="4330010" y="1679138"/>
            <a:ext cx="3276600" cy="646331"/>
          </a:xfrm>
          <a:prstGeom prst="rect">
            <a:avLst/>
          </a:prstGeom>
          <a:noFill/>
        </p:spPr>
        <p:txBody>
          <a:bodyPr wrap="square" rtlCol="0">
            <a:spAutoFit/>
          </a:bodyPr>
          <a:lstStyle/>
          <a:p>
            <a:r>
              <a:rPr lang="en-US" sz="3600" dirty="0" smtClean="0"/>
              <a:t>RDER OF THE</a:t>
            </a:r>
            <a:endParaRPr lang="en-US" sz="3600" dirty="0" smtClean="0"/>
          </a:p>
        </p:txBody>
      </p:sp>
      <p:sp>
        <p:nvSpPr>
          <p:cNvPr id="9" name="TextBox 8"/>
          <p:cNvSpPr txBox="1"/>
          <p:nvPr/>
        </p:nvSpPr>
        <p:spPr>
          <a:xfrm>
            <a:off x="4465710" y="2280499"/>
            <a:ext cx="3276600" cy="646331"/>
          </a:xfrm>
          <a:prstGeom prst="rect">
            <a:avLst/>
          </a:prstGeom>
          <a:noFill/>
        </p:spPr>
        <p:txBody>
          <a:bodyPr wrap="square" rtlCol="0">
            <a:spAutoFit/>
          </a:bodyPr>
          <a:lstStyle/>
          <a:p>
            <a:r>
              <a:rPr lang="en-US" sz="3600" dirty="0" smtClean="0"/>
              <a:t>OBLES OF THE</a:t>
            </a:r>
            <a:endParaRPr lang="en-US" sz="3600" dirty="0" smtClean="0"/>
          </a:p>
        </p:txBody>
      </p:sp>
      <p:sp>
        <p:nvSpPr>
          <p:cNvPr id="10" name="TextBox 9"/>
          <p:cNvSpPr txBox="1"/>
          <p:nvPr/>
        </p:nvSpPr>
        <p:spPr>
          <a:xfrm>
            <a:off x="4593060" y="2881860"/>
            <a:ext cx="3276600" cy="646331"/>
          </a:xfrm>
          <a:prstGeom prst="rect">
            <a:avLst/>
          </a:prstGeom>
          <a:noFill/>
        </p:spPr>
        <p:txBody>
          <a:bodyPr wrap="square" rtlCol="0">
            <a:spAutoFit/>
          </a:bodyPr>
          <a:lstStyle/>
          <a:p>
            <a:r>
              <a:rPr lang="en-US" sz="3600" dirty="0" smtClean="0"/>
              <a:t>YSTIC</a:t>
            </a:r>
            <a:endParaRPr lang="en-US" sz="3600" dirty="0" smtClean="0"/>
          </a:p>
        </p:txBody>
      </p:sp>
      <p:sp>
        <p:nvSpPr>
          <p:cNvPr id="11" name="TextBox 10"/>
          <p:cNvSpPr txBox="1"/>
          <p:nvPr/>
        </p:nvSpPr>
        <p:spPr>
          <a:xfrm>
            <a:off x="4803910" y="3483221"/>
            <a:ext cx="3276600" cy="646331"/>
          </a:xfrm>
          <a:prstGeom prst="rect">
            <a:avLst/>
          </a:prstGeom>
          <a:noFill/>
        </p:spPr>
        <p:txBody>
          <a:bodyPr wrap="square" rtlCol="0">
            <a:spAutoFit/>
          </a:bodyPr>
          <a:lstStyle/>
          <a:p>
            <a:r>
              <a:rPr lang="en-US" sz="3600" dirty="0" smtClean="0"/>
              <a:t>HRINE</a:t>
            </a:r>
            <a:endParaRPr lang="en-US" sz="3600" dirty="0" smtClean="0"/>
          </a:p>
        </p:txBody>
      </p:sp>
      <p:sp>
        <p:nvSpPr>
          <p:cNvPr id="15" name="TextBox 14"/>
          <p:cNvSpPr txBox="1"/>
          <p:nvPr/>
        </p:nvSpPr>
        <p:spPr>
          <a:xfrm>
            <a:off x="3886902" y="1097020"/>
            <a:ext cx="469232" cy="646331"/>
          </a:xfrm>
          <a:prstGeom prst="rect">
            <a:avLst/>
          </a:prstGeom>
          <a:noFill/>
        </p:spPr>
        <p:txBody>
          <a:bodyPr wrap="square" rtlCol="0">
            <a:spAutoFit/>
          </a:bodyPr>
          <a:lstStyle/>
          <a:p>
            <a:r>
              <a:rPr lang="en-US" sz="3600" dirty="0" smtClean="0"/>
              <a:t>A</a:t>
            </a:r>
            <a:endParaRPr lang="en-US" sz="3600" dirty="0" smtClean="0"/>
          </a:p>
        </p:txBody>
      </p:sp>
      <p:sp>
        <p:nvSpPr>
          <p:cNvPr id="16" name="TextBox 15"/>
          <p:cNvSpPr txBox="1"/>
          <p:nvPr/>
        </p:nvSpPr>
        <p:spPr>
          <a:xfrm>
            <a:off x="4075286" y="1679138"/>
            <a:ext cx="469232" cy="646331"/>
          </a:xfrm>
          <a:prstGeom prst="rect">
            <a:avLst/>
          </a:prstGeom>
          <a:noFill/>
        </p:spPr>
        <p:txBody>
          <a:bodyPr wrap="square" rtlCol="0">
            <a:spAutoFit/>
          </a:bodyPr>
          <a:lstStyle/>
          <a:p>
            <a:r>
              <a:rPr lang="en-US" sz="3600" dirty="0" smtClean="0"/>
              <a:t>O</a:t>
            </a:r>
            <a:endParaRPr lang="en-US" sz="3600" dirty="0" smtClean="0"/>
          </a:p>
        </p:txBody>
      </p:sp>
      <p:sp>
        <p:nvSpPr>
          <p:cNvPr id="17" name="TextBox 16"/>
          <p:cNvSpPr txBox="1"/>
          <p:nvPr/>
        </p:nvSpPr>
        <p:spPr>
          <a:xfrm>
            <a:off x="4158017" y="2281924"/>
            <a:ext cx="469232" cy="646331"/>
          </a:xfrm>
          <a:prstGeom prst="rect">
            <a:avLst/>
          </a:prstGeom>
          <a:noFill/>
        </p:spPr>
        <p:txBody>
          <a:bodyPr wrap="square" rtlCol="0">
            <a:spAutoFit/>
          </a:bodyPr>
          <a:lstStyle/>
          <a:p>
            <a:r>
              <a:rPr lang="en-US" sz="3600" dirty="0" smtClean="0"/>
              <a:t>N</a:t>
            </a:r>
            <a:endParaRPr lang="en-US" sz="3600" dirty="0" smtClean="0"/>
          </a:p>
        </p:txBody>
      </p:sp>
      <p:sp>
        <p:nvSpPr>
          <p:cNvPr id="18" name="TextBox 17"/>
          <p:cNvSpPr txBox="1"/>
          <p:nvPr/>
        </p:nvSpPr>
        <p:spPr>
          <a:xfrm>
            <a:off x="4239606" y="2878462"/>
            <a:ext cx="469232" cy="646331"/>
          </a:xfrm>
          <a:prstGeom prst="rect">
            <a:avLst/>
          </a:prstGeom>
          <a:noFill/>
        </p:spPr>
        <p:txBody>
          <a:bodyPr wrap="square" rtlCol="0">
            <a:spAutoFit/>
          </a:bodyPr>
          <a:lstStyle/>
          <a:p>
            <a:r>
              <a:rPr lang="en-US" sz="3600" dirty="0"/>
              <a:t>M</a:t>
            </a:r>
            <a:endParaRPr lang="en-US" sz="3600" dirty="0" smtClean="0"/>
          </a:p>
        </p:txBody>
      </p:sp>
      <p:sp>
        <p:nvSpPr>
          <p:cNvPr id="13" name="TextBox 12"/>
          <p:cNvSpPr txBox="1"/>
          <p:nvPr/>
        </p:nvSpPr>
        <p:spPr>
          <a:xfrm>
            <a:off x="3757424" y="533400"/>
            <a:ext cx="469232" cy="646331"/>
          </a:xfrm>
          <a:prstGeom prst="rect">
            <a:avLst/>
          </a:prstGeom>
          <a:noFill/>
        </p:spPr>
        <p:txBody>
          <a:bodyPr wrap="square" rtlCol="0">
            <a:spAutoFit/>
          </a:bodyPr>
          <a:lstStyle/>
          <a:p>
            <a:r>
              <a:rPr lang="en-US" sz="3600" dirty="0" smtClean="0"/>
              <a:t>A</a:t>
            </a:r>
            <a:endParaRPr lang="en-US" sz="3600" dirty="0" smtClean="0"/>
          </a:p>
        </p:txBody>
      </p:sp>
    </p:spTree>
    <p:extLst>
      <p:ext uri="{BB962C8B-B14F-4D97-AF65-F5344CB8AC3E}">
        <p14:creationId xmlns:p14="http://schemas.microsoft.com/office/powerpoint/2010/main" val="3689537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500"/>
                                        <p:tgtEl>
                                          <p:spTgt spid="6146"/>
                                        </p:tgtEl>
                                      </p:cBhvr>
                                    </p:animEffect>
                                  </p:childTnLst>
                                </p:cTn>
                              </p:par>
                              <p:par>
                                <p:cTn id="8" presetID="35" presetClass="path" presetSubtype="0" accel="50000" decel="50000" fill="hold" nodeType="withEffect">
                                  <p:stCondLst>
                                    <p:cond delay="0"/>
                                  </p:stCondLst>
                                  <p:childTnLst>
                                    <p:animMotion origin="layout" path="M 2.77778E-6 -1.48148E-6 L -0.19966 0.0382 " pathEditMode="relative" rAng="0" ptsTypes="AA">
                                      <p:cBhvr>
                                        <p:cTn id="9" dur="5000" fill="hold"/>
                                        <p:tgtEl>
                                          <p:spTgt spid="6146"/>
                                        </p:tgtEl>
                                        <p:attrNameLst>
                                          <p:attrName>ppt_x</p:attrName>
                                          <p:attrName>ppt_y</p:attrName>
                                        </p:attrNameLst>
                                      </p:cBhvr>
                                      <p:rCtr x="-9983" y="1898"/>
                                    </p:animMotion>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par>
                          <p:cTn id="32" fill="hold">
                            <p:stCondLst>
                              <p:cond delay="1500"/>
                            </p:stCondLst>
                            <p:childTnLst>
                              <p:par>
                                <p:cTn id="33" presetID="10" presetClass="entr" presetSubtype="0"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childTnLst>
                          </p:cTn>
                        </p:par>
                        <p:par>
                          <p:cTn id="39" fill="hold">
                            <p:stCondLst>
                              <p:cond delay="2000"/>
                            </p:stCondLst>
                            <p:childTnLst>
                              <p:par>
                                <p:cTn id="40" presetID="10" presetClass="entr" presetSubtype="0"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500"/>
                                        <p:tgtEl>
                                          <p:spTgt spid="18"/>
                                        </p:tgtEl>
                                      </p:cBhvr>
                                    </p:animEffect>
                                  </p:childTnLst>
                                </p:cTn>
                              </p:par>
                            </p:childTnLst>
                          </p:cTn>
                        </p:par>
                        <p:par>
                          <p:cTn id="46" fill="hold">
                            <p:stCondLst>
                              <p:cond delay="2500"/>
                            </p:stCondLst>
                            <p:childTnLst>
                              <p:par>
                                <p:cTn id="47" presetID="10"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xit" presetSubtype="0" fill="hold" grpId="1" nodeType="clickEffect">
                                  <p:stCondLst>
                                    <p:cond delay="0"/>
                                  </p:stCondLst>
                                  <p:childTnLst>
                                    <p:animEffect transition="out" filter="dissolve">
                                      <p:cBhvr>
                                        <p:cTn id="56" dur="2000"/>
                                        <p:tgtEl>
                                          <p:spTgt spid="5"/>
                                        </p:tgtEl>
                                      </p:cBhvr>
                                    </p:animEffect>
                                    <p:set>
                                      <p:cBhvr>
                                        <p:cTn id="57" dur="1" fill="hold">
                                          <p:stCondLst>
                                            <p:cond delay="1999"/>
                                          </p:stCondLst>
                                        </p:cTn>
                                        <p:tgtEl>
                                          <p:spTgt spid="5"/>
                                        </p:tgtEl>
                                        <p:attrNameLst>
                                          <p:attrName>style.visibility</p:attrName>
                                        </p:attrNameLst>
                                      </p:cBhvr>
                                      <p:to>
                                        <p:strVal val="hidden"/>
                                      </p:to>
                                    </p:set>
                                  </p:childTnLst>
                                </p:cTn>
                              </p:par>
                              <p:par>
                                <p:cTn id="58" presetID="9" presetClass="exit" presetSubtype="0" fill="hold" grpId="1" nodeType="withEffect">
                                  <p:stCondLst>
                                    <p:cond delay="0"/>
                                  </p:stCondLst>
                                  <p:childTnLst>
                                    <p:animEffect transition="out" filter="dissolve">
                                      <p:cBhvr>
                                        <p:cTn id="59" dur="2000"/>
                                        <p:tgtEl>
                                          <p:spTgt spid="7"/>
                                        </p:tgtEl>
                                      </p:cBhvr>
                                    </p:animEffect>
                                    <p:set>
                                      <p:cBhvr>
                                        <p:cTn id="60" dur="1" fill="hold">
                                          <p:stCondLst>
                                            <p:cond delay="1999"/>
                                          </p:stCondLst>
                                        </p:cTn>
                                        <p:tgtEl>
                                          <p:spTgt spid="7"/>
                                        </p:tgtEl>
                                        <p:attrNameLst>
                                          <p:attrName>style.visibility</p:attrName>
                                        </p:attrNameLst>
                                      </p:cBhvr>
                                      <p:to>
                                        <p:strVal val="hidden"/>
                                      </p:to>
                                    </p:set>
                                  </p:childTnLst>
                                </p:cTn>
                              </p:par>
                              <p:par>
                                <p:cTn id="61" presetID="9" presetClass="exit" presetSubtype="0" fill="hold" grpId="1" nodeType="withEffect">
                                  <p:stCondLst>
                                    <p:cond delay="0"/>
                                  </p:stCondLst>
                                  <p:childTnLst>
                                    <p:animEffect transition="out" filter="dissolve">
                                      <p:cBhvr>
                                        <p:cTn id="62" dur="2000"/>
                                        <p:tgtEl>
                                          <p:spTgt spid="8"/>
                                        </p:tgtEl>
                                      </p:cBhvr>
                                    </p:animEffect>
                                    <p:set>
                                      <p:cBhvr>
                                        <p:cTn id="63" dur="1" fill="hold">
                                          <p:stCondLst>
                                            <p:cond delay="1999"/>
                                          </p:stCondLst>
                                        </p:cTn>
                                        <p:tgtEl>
                                          <p:spTgt spid="8"/>
                                        </p:tgtEl>
                                        <p:attrNameLst>
                                          <p:attrName>style.visibility</p:attrName>
                                        </p:attrNameLst>
                                      </p:cBhvr>
                                      <p:to>
                                        <p:strVal val="hidden"/>
                                      </p:to>
                                    </p:set>
                                  </p:childTnLst>
                                </p:cTn>
                              </p:par>
                              <p:par>
                                <p:cTn id="64" presetID="9" presetClass="exit" presetSubtype="0" fill="hold" grpId="1" nodeType="withEffect">
                                  <p:stCondLst>
                                    <p:cond delay="0"/>
                                  </p:stCondLst>
                                  <p:childTnLst>
                                    <p:animEffect transition="out" filter="dissolve">
                                      <p:cBhvr>
                                        <p:cTn id="65" dur="2000"/>
                                        <p:tgtEl>
                                          <p:spTgt spid="9"/>
                                        </p:tgtEl>
                                      </p:cBhvr>
                                    </p:animEffect>
                                    <p:set>
                                      <p:cBhvr>
                                        <p:cTn id="66" dur="1" fill="hold">
                                          <p:stCondLst>
                                            <p:cond delay="1999"/>
                                          </p:stCondLst>
                                        </p:cTn>
                                        <p:tgtEl>
                                          <p:spTgt spid="9"/>
                                        </p:tgtEl>
                                        <p:attrNameLst>
                                          <p:attrName>style.visibility</p:attrName>
                                        </p:attrNameLst>
                                      </p:cBhvr>
                                      <p:to>
                                        <p:strVal val="hidden"/>
                                      </p:to>
                                    </p:set>
                                  </p:childTnLst>
                                </p:cTn>
                              </p:par>
                              <p:par>
                                <p:cTn id="67" presetID="9" presetClass="exit" presetSubtype="0" fill="hold" grpId="1" nodeType="withEffect">
                                  <p:stCondLst>
                                    <p:cond delay="0"/>
                                  </p:stCondLst>
                                  <p:childTnLst>
                                    <p:animEffect transition="out" filter="dissolve">
                                      <p:cBhvr>
                                        <p:cTn id="68" dur="2000"/>
                                        <p:tgtEl>
                                          <p:spTgt spid="10"/>
                                        </p:tgtEl>
                                      </p:cBhvr>
                                    </p:animEffect>
                                    <p:set>
                                      <p:cBhvr>
                                        <p:cTn id="69" dur="1" fill="hold">
                                          <p:stCondLst>
                                            <p:cond delay="1999"/>
                                          </p:stCondLst>
                                        </p:cTn>
                                        <p:tgtEl>
                                          <p:spTgt spid="10"/>
                                        </p:tgtEl>
                                        <p:attrNameLst>
                                          <p:attrName>style.visibility</p:attrName>
                                        </p:attrNameLst>
                                      </p:cBhvr>
                                      <p:to>
                                        <p:strVal val="hidden"/>
                                      </p:to>
                                    </p:set>
                                  </p:childTnLst>
                                </p:cTn>
                              </p:par>
                              <p:par>
                                <p:cTn id="70" presetID="9" presetClass="exit" presetSubtype="0" fill="hold" grpId="1" nodeType="withEffect">
                                  <p:stCondLst>
                                    <p:cond delay="0"/>
                                  </p:stCondLst>
                                  <p:childTnLst>
                                    <p:animEffect transition="out" filter="dissolve">
                                      <p:cBhvr>
                                        <p:cTn id="71" dur="2000"/>
                                        <p:tgtEl>
                                          <p:spTgt spid="11"/>
                                        </p:tgtEl>
                                      </p:cBhvr>
                                    </p:animEffect>
                                    <p:set>
                                      <p:cBhvr>
                                        <p:cTn id="72" dur="1" fill="hold">
                                          <p:stCondLst>
                                            <p:cond delay="1999"/>
                                          </p:stCondLst>
                                        </p:cTn>
                                        <p:tgtEl>
                                          <p:spTgt spid="11"/>
                                        </p:tgtEl>
                                        <p:attrNameLst>
                                          <p:attrName>style.visibility</p:attrName>
                                        </p:attrNameLst>
                                      </p:cBhvr>
                                      <p:to>
                                        <p:strVal val="hidden"/>
                                      </p:to>
                                    </p:set>
                                  </p:childTnLst>
                                </p:cTn>
                              </p:par>
                            </p:childTnLst>
                          </p:cTn>
                        </p:par>
                        <p:par>
                          <p:cTn id="73" fill="hold">
                            <p:stCondLst>
                              <p:cond delay="2000"/>
                            </p:stCondLst>
                            <p:childTnLst>
                              <p:par>
                                <p:cTn id="74" presetID="63" presetClass="path" presetSubtype="0" accel="50000" decel="50000" fill="hold" grpId="1" nodeType="afterEffect">
                                  <p:stCondLst>
                                    <p:cond delay="0"/>
                                  </p:stCondLst>
                                  <p:childTnLst>
                                    <p:animMotion origin="layout" path="M 1.66667E-6 1.48148E-6 L 0.2441 0.22662 " pathEditMode="relative" rAng="0" ptsTypes="AA">
                                      <p:cBhvr>
                                        <p:cTn id="75" dur="500" fill="hold"/>
                                        <p:tgtEl>
                                          <p:spTgt spid="13"/>
                                        </p:tgtEl>
                                        <p:attrNameLst>
                                          <p:attrName>ppt_x</p:attrName>
                                          <p:attrName>ppt_y</p:attrName>
                                        </p:attrNameLst>
                                      </p:cBhvr>
                                      <p:rCtr x="12205" y="11319"/>
                                    </p:animMotion>
                                  </p:childTnLst>
                                </p:cTn>
                              </p:par>
                            </p:childTnLst>
                          </p:cTn>
                        </p:par>
                        <p:par>
                          <p:cTn id="76" fill="hold">
                            <p:stCondLst>
                              <p:cond delay="2500"/>
                            </p:stCondLst>
                            <p:childTnLst>
                              <p:par>
                                <p:cTn id="77" presetID="49" presetClass="path" presetSubtype="0" accel="50000" decel="50000" fill="hold" grpId="1" nodeType="afterEffect">
                                  <p:stCondLst>
                                    <p:cond delay="0"/>
                                  </p:stCondLst>
                                  <p:childTnLst>
                                    <p:animMotion origin="layout" path="M -4.44444E-6 -4.44444E-6 L 0.13421 0.14445 " pathEditMode="relative" rAng="0" ptsTypes="AA">
                                      <p:cBhvr>
                                        <p:cTn id="78" dur="1000" fill="hold"/>
                                        <p:tgtEl>
                                          <p:spTgt spid="15"/>
                                        </p:tgtEl>
                                        <p:attrNameLst>
                                          <p:attrName>ppt_x</p:attrName>
                                          <p:attrName>ppt_y</p:attrName>
                                        </p:attrNameLst>
                                      </p:cBhvr>
                                      <p:rCtr x="6701" y="7222"/>
                                    </p:animMotion>
                                  </p:childTnLst>
                                </p:cTn>
                              </p:par>
                            </p:childTnLst>
                          </p:cTn>
                        </p:par>
                        <p:par>
                          <p:cTn id="79" fill="hold">
                            <p:stCondLst>
                              <p:cond delay="3500"/>
                            </p:stCondLst>
                            <p:childTnLst>
                              <p:par>
                                <p:cTn id="80" presetID="63" presetClass="path" presetSubtype="0" accel="50000" decel="50000" fill="hold" grpId="1" nodeType="afterEffect">
                                  <p:stCondLst>
                                    <p:cond delay="0"/>
                                  </p:stCondLst>
                                  <p:childTnLst>
                                    <p:animMotion origin="layout" path="M -4.16667E-6 1.85185E-6 L 0.27049 0.05949 " pathEditMode="relative" rAng="0" ptsTypes="AA">
                                      <p:cBhvr>
                                        <p:cTn id="81" dur="500" fill="hold"/>
                                        <p:tgtEl>
                                          <p:spTgt spid="16"/>
                                        </p:tgtEl>
                                        <p:attrNameLst>
                                          <p:attrName>ppt_x</p:attrName>
                                          <p:attrName>ppt_y</p:attrName>
                                        </p:attrNameLst>
                                      </p:cBhvr>
                                      <p:rCtr x="13524" y="2963"/>
                                    </p:animMotion>
                                  </p:childTnLst>
                                </p:cTn>
                              </p:par>
                            </p:childTnLst>
                          </p:cTn>
                        </p:par>
                        <p:par>
                          <p:cTn id="82" fill="hold">
                            <p:stCondLst>
                              <p:cond delay="4000"/>
                            </p:stCondLst>
                            <p:childTnLst>
                              <p:par>
                                <p:cTn id="83" presetID="63" presetClass="path" presetSubtype="0" accel="50000" decel="50000" fill="hold" grpId="1" nodeType="afterEffect">
                                  <p:stCondLst>
                                    <p:cond delay="0"/>
                                  </p:stCondLst>
                                  <p:childTnLst>
                                    <p:animMotion origin="layout" path="M -1.94444E-6 -1.11111E-6 L 0.28993 -0.02847 " pathEditMode="relative" rAng="0" ptsTypes="AA">
                                      <p:cBhvr>
                                        <p:cTn id="84" dur="1000" fill="hold"/>
                                        <p:tgtEl>
                                          <p:spTgt spid="17"/>
                                        </p:tgtEl>
                                        <p:attrNameLst>
                                          <p:attrName>ppt_x</p:attrName>
                                          <p:attrName>ppt_y</p:attrName>
                                        </p:attrNameLst>
                                      </p:cBhvr>
                                      <p:rCtr x="14497" y="-1435"/>
                                    </p:animMotion>
                                  </p:childTnLst>
                                </p:cTn>
                              </p:par>
                            </p:childTnLst>
                          </p:cTn>
                        </p:par>
                        <p:par>
                          <p:cTn id="85" fill="hold">
                            <p:stCondLst>
                              <p:cond delay="5000"/>
                            </p:stCondLst>
                            <p:childTnLst>
                              <p:par>
                                <p:cTn id="86" presetID="63" presetClass="path" presetSubtype="0" accel="50000" decel="50000" fill="hold" grpId="1" nodeType="afterEffect">
                                  <p:stCondLst>
                                    <p:cond delay="0"/>
                                  </p:stCondLst>
                                  <p:childTnLst>
                                    <p:animMotion origin="layout" path="M 3.88889E-6 3.33333E-6 L 0.1526 -0.11528 " pathEditMode="relative" rAng="0" ptsTypes="AA">
                                      <p:cBhvr>
                                        <p:cTn id="87" dur="500" fill="hold"/>
                                        <p:tgtEl>
                                          <p:spTgt spid="18"/>
                                        </p:tgtEl>
                                        <p:attrNameLst>
                                          <p:attrName>ppt_x</p:attrName>
                                          <p:attrName>ppt_y</p:attrName>
                                        </p:attrNameLst>
                                      </p:cBhvr>
                                      <p:rCtr x="7622" y="-5764"/>
                                    </p:animMotion>
                                  </p:childTnLst>
                                </p:cTn>
                              </p:par>
                            </p:childTnLst>
                          </p:cTn>
                        </p:par>
                        <p:par>
                          <p:cTn id="88" fill="hold">
                            <p:stCondLst>
                              <p:cond delay="5500"/>
                            </p:stCondLst>
                            <p:childTnLst>
                              <p:par>
                                <p:cTn id="89" presetID="63" presetClass="path" presetSubtype="0" accel="50000" decel="50000" fill="hold" grpId="1" nodeType="afterEffect">
                                  <p:stCondLst>
                                    <p:cond delay="0"/>
                                  </p:stCondLst>
                                  <p:childTnLst>
                                    <p:animMotion origin="layout" path="M 1.38889E-6 -4.07407E-6 L 0.18854 -0.20393 " pathEditMode="relative" rAng="0" ptsTypes="AA">
                                      <p:cBhvr>
                                        <p:cTn id="90" dur="1000" fill="hold"/>
                                        <p:tgtEl>
                                          <p:spTgt spid="19"/>
                                        </p:tgtEl>
                                        <p:attrNameLst>
                                          <p:attrName>ppt_x</p:attrName>
                                          <p:attrName>ppt_y</p:attrName>
                                        </p:attrNameLst>
                                      </p:cBhvr>
                                      <p:rCtr x="9427" y="-10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 grpId="1"/>
      <p:bldP spid="5" grpId="0"/>
      <p:bldP spid="5" grpId="1"/>
      <p:bldP spid="7" grpId="0"/>
      <p:bldP spid="7" grpId="1"/>
      <p:bldP spid="8" grpId="0"/>
      <p:bldP spid="8" grpId="1"/>
      <p:bldP spid="9" grpId="0"/>
      <p:bldP spid="9" grpId="1"/>
      <p:bldP spid="10" grpId="0"/>
      <p:bldP spid="10" grpId="1"/>
      <p:bldP spid="11" grpId="0"/>
      <p:bldP spid="11" grpId="1"/>
      <p:bldP spid="15" grpId="0"/>
      <p:bldP spid="15" grpId="1"/>
      <p:bldP spid="16" grpId="0"/>
      <p:bldP spid="16" grpId="1"/>
      <p:bldP spid="17" grpId="0"/>
      <p:bldP spid="17" grpId="1"/>
      <p:bldP spid="18" grpId="0"/>
      <p:bldP spid="18" grpId="1"/>
      <p:bldP spid="13" grpId="0"/>
      <p:bldP spid="13"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646331"/>
          </a:xfrm>
          <a:prstGeom prst="rect">
            <a:avLst/>
          </a:prstGeom>
          <a:noFill/>
        </p:spPr>
        <p:txBody>
          <a:bodyPr wrap="square" rtlCol="0">
            <a:spAutoFit/>
          </a:bodyPr>
          <a:lstStyle/>
          <a:p>
            <a:pPr algn="ctr"/>
            <a:r>
              <a:rPr lang="en-US" sz="3600" dirty="0" smtClean="0">
                <a:solidFill>
                  <a:srgbClr val="FFFF00"/>
                </a:solidFill>
              </a:rPr>
              <a:t>Well-known 33</a:t>
            </a:r>
            <a:r>
              <a:rPr lang="en-US" sz="3600" baseline="30000" dirty="0" smtClean="0">
                <a:solidFill>
                  <a:srgbClr val="FFFF00"/>
                </a:solidFill>
              </a:rPr>
              <a:t>rd</a:t>
            </a:r>
            <a:r>
              <a:rPr lang="en-US" sz="3600" dirty="0" smtClean="0">
                <a:solidFill>
                  <a:srgbClr val="FFFF00"/>
                </a:solidFill>
              </a:rPr>
              <a:t> degree Freemasons</a:t>
            </a:r>
            <a:endParaRPr lang="en-US" sz="36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06502566"/>
              </p:ext>
            </p:extLst>
          </p:nvPr>
        </p:nvGraphicFramePr>
        <p:xfrm>
          <a:off x="304801" y="1249015"/>
          <a:ext cx="8408127" cy="4313585"/>
        </p:xfrm>
        <a:graphic>
          <a:graphicData uri="http://schemas.openxmlformats.org/drawingml/2006/table">
            <a:tbl>
              <a:tblPr firstRow="1" bandRow="1">
                <a:tableStyleId>{5C22544A-7EE6-4342-B048-85BDC9FD1C3A}</a:tableStyleId>
              </a:tblPr>
              <a:tblGrid>
                <a:gridCol w="2095379"/>
                <a:gridCol w="2172986"/>
                <a:gridCol w="2172986"/>
                <a:gridCol w="1966776"/>
              </a:tblGrid>
              <a:tr h="5704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King Hussein</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Tony Blair</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James Cameron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04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Winston Churchill</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Kenneth Copeland</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Walt Disney</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04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Newt Gingrich</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Mikhail Gorbachev</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Al Gore</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Kenneth </a:t>
                      </a:r>
                      <a:r>
                        <a:rPr lang="en-US" sz="1800" kern="1200" dirty="0" err="1" smtClean="0">
                          <a:solidFill>
                            <a:schemeClr val="dk1"/>
                          </a:solidFill>
                          <a:effectLst/>
                          <a:latin typeface="+mn-lt"/>
                          <a:ea typeface="+mn-ea"/>
                          <a:cs typeface="+mn-cs"/>
                        </a:rPr>
                        <a:t>Hagin</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04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J. Edgar Hoover</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Bob Jones, Sr.</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Henry Kissinger</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04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Vladimir Lenin</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Karl Marx</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Shimon Peres</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045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Colin Powell</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 D. Roosevelt</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908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Al Sharpton</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Joseph Stalin</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effectLst/>
                          <a:latin typeface="+mn-lt"/>
                          <a:ea typeface="+mn-ea"/>
                          <a:cs typeface="+mn-cs"/>
                        </a:rPr>
                        <a:t>Chaim</a:t>
                      </a:r>
                      <a:r>
                        <a:rPr lang="en-US" sz="1800" kern="1200" dirty="0" smtClean="0">
                          <a:solidFill>
                            <a:schemeClr val="dk1"/>
                          </a:solidFill>
                          <a:effectLst/>
                          <a:latin typeface="+mn-lt"/>
                          <a:ea typeface="+mn-ea"/>
                          <a:cs typeface="+mn-cs"/>
                        </a:rPr>
                        <a:t> Weizmann</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 G. Wells</a:t>
                      </a:r>
                      <a:endParaRPr 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TextBox 3"/>
          <p:cNvSpPr txBox="1"/>
          <p:nvPr/>
        </p:nvSpPr>
        <p:spPr>
          <a:xfrm>
            <a:off x="317240" y="1352928"/>
            <a:ext cx="2080727" cy="369332"/>
          </a:xfrm>
          <a:prstGeom prst="rect">
            <a:avLst/>
          </a:prstGeom>
          <a:noFill/>
        </p:spPr>
        <p:txBody>
          <a:bodyPr wrap="square" rtlCol="0">
            <a:spAutoFit/>
          </a:bodyPr>
          <a:lstStyle/>
          <a:p>
            <a:pPr algn="ctr">
              <a:defRPr/>
            </a:pPr>
            <a:r>
              <a:rPr lang="en-US" b="1" dirty="0">
                <a:solidFill>
                  <a:schemeClr val="lt1"/>
                </a:solidFill>
              </a:rPr>
              <a:t>Yasser Arafat</a:t>
            </a:r>
            <a:endParaRPr lang="en-US" dirty="0"/>
          </a:p>
        </p:txBody>
      </p:sp>
      <p:sp>
        <p:nvSpPr>
          <p:cNvPr id="7" name="TextBox 6"/>
          <p:cNvSpPr txBox="1"/>
          <p:nvPr/>
        </p:nvSpPr>
        <p:spPr>
          <a:xfrm>
            <a:off x="2447738" y="4192553"/>
            <a:ext cx="2080727" cy="369332"/>
          </a:xfrm>
          <a:prstGeom prst="rect">
            <a:avLst/>
          </a:prstGeom>
          <a:noFill/>
        </p:spPr>
        <p:txBody>
          <a:bodyPr wrap="square" rtlCol="0">
            <a:spAutoFit/>
          </a:bodyPr>
          <a:lstStyle/>
          <a:p>
            <a:pPr algn="ctr">
              <a:defRPr/>
            </a:pPr>
            <a:r>
              <a:rPr lang="en-US" b="1" dirty="0" err="1" smtClean="0">
                <a:solidFill>
                  <a:schemeClr val="lt1"/>
                </a:solidFill>
              </a:rPr>
              <a:t>Yitzak</a:t>
            </a:r>
            <a:r>
              <a:rPr lang="en-US" b="1" dirty="0" smtClean="0">
                <a:solidFill>
                  <a:schemeClr val="lt1"/>
                </a:solidFill>
              </a:rPr>
              <a:t> Rabin</a:t>
            </a:r>
            <a:endParaRPr lang="en-US" dirty="0"/>
          </a:p>
        </p:txBody>
      </p:sp>
      <p:sp>
        <p:nvSpPr>
          <p:cNvPr id="8" name="TextBox 7"/>
          <p:cNvSpPr txBox="1"/>
          <p:nvPr/>
        </p:nvSpPr>
        <p:spPr>
          <a:xfrm>
            <a:off x="329680" y="1934536"/>
            <a:ext cx="2080727" cy="369332"/>
          </a:xfrm>
          <a:prstGeom prst="rect">
            <a:avLst/>
          </a:prstGeom>
          <a:noFill/>
        </p:spPr>
        <p:txBody>
          <a:bodyPr wrap="square" rtlCol="0">
            <a:spAutoFit/>
          </a:bodyPr>
          <a:lstStyle/>
          <a:p>
            <a:pPr algn="ctr">
              <a:defRPr/>
            </a:pPr>
            <a:r>
              <a:rPr lang="en-US" b="1" dirty="0" smtClean="0">
                <a:solidFill>
                  <a:schemeClr val="lt1"/>
                </a:solidFill>
              </a:rPr>
              <a:t>Jimmy Carter</a:t>
            </a:r>
            <a:endParaRPr lang="en-US" dirty="0"/>
          </a:p>
        </p:txBody>
      </p:sp>
      <p:sp>
        <p:nvSpPr>
          <p:cNvPr id="9" name="TextBox 8"/>
          <p:cNvSpPr txBox="1"/>
          <p:nvPr/>
        </p:nvSpPr>
        <p:spPr>
          <a:xfrm>
            <a:off x="4624882" y="4214319"/>
            <a:ext cx="2080727" cy="369332"/>
          </a:xfrm>
          <a:prstGeom prst="rect">
            <a:avLst/>
          </a:prstGeom>
          <a:noFill/>
        </p:spPr>
        <p:txBody>
          <a:bodyPr wrap="square" rtlCol="0">
            <a:spAutoFit/>
          </a:bodyPr>
          <a:lstStyle/>
          <a:p>
            <a:pPr algn="ctr">
              <a:defRPr/>
            </a:pPr>
            <a:r>
              <a:rPr lang="en-US" b="1" dirty="0" smtClean="0">
                <a:solidFill>
                  <a:schemeClr val="lt1"/>
                </a:solidFill>
              </a:rPr>
              <a:t>Ronald Reagan</a:t>
            </a:r>
            <a:endParaRPr lang="en-US" dirty="0"/>
          </a:p>
        </p:txBody>
      </p:sp>
      <p:sp>
        <p:nvSpPr>
          <p:cNvPr id="11" name="TextBox 10"/>
          <p:cNvSpPr txBox="1"/>
          <p:nvPr/>
        </p:nvSpPr>
        <p:spPr>
          <a:xfrm>
            <a:off x="2447342" y="3036491"/>
            <a:ext cx="2080727" cy="369332"/>
          </a:xfrm>
          <a:prstGeom prst="rect">
            <a:avLst/>
          </a:prstGeom>
          <a:noFill/>
        </p:spPr>
        <p:txBody>
          <a:bodyPr wrap="square" rtlCol="0">
            <a:spAutoFit/>
          </a:bodyPr>
          <a:lstStyle/>
          <a:p>
            <a:pPr algn="ctr">
              <a:defRPr/>
            </a:pPr>
            <a:r>
              <a:rPr lang="en-US" b="1" dirty="0" smtClean="0">
                <a:solidFill>
                  <a:schemeClr val="lt1"/>
                </a:solidFill>
              </a:rPr>
              <a:t>Saddam </a:t>
            </a:r>
            <a:r>
              <a:rPr lang="en-US" b="1" dirty="0" err="1" smtClean="0">
                <a:solidFill>
                  <a:schemeClr val="lt1"/>
                </a:solidFill>
              </a:rPr>
              <a:t>Hsssein</a:t>
            </a:r>
            <a:endParaRPr lang="en-US" dirty="0"/>
          </a:p>
        </p:txBody>
      </p:sp>
      <p:sp>
        <p:nvSpPr>
          <p:cNvPr id="12" name="TextBox 11"/>
          <p:cNvSpPr txBox="1"/>
          <p:nvPr/>
        </p:nvSpPr>
        <p:spPr>
          <a:xfrm>
            <a:off x="4632138" y="3642984"/>
            <a:ext cx="2080727" cy="369332"/>
          </a:xfrm>
          <a:prstGeom prst="rect">
            <a:avLst/>
          </a:prstGeom>
          <a:noFill/>
        </p:spPr>
        <p:txBody>
          <a:bodyPr wrap="square" rtlCol="0">
            <a:spAutoFit/>
          </a:bodyPr>
          <a:lstStyle/>
          <a:p>
            <a:pPr algn="ctr">
              <a:defRPr/>
            </a:pPr>
            <a:r>
              <a:rPr lang="en-US" b="1" dirty="0" smtClean="0">
                <a:solidFill>
                  <a:schemeClr val="lt1"/>
                </a:solidFill>
              </a:rPr>
              <a:t>B. B. Netanyahu</a:t>
            </a:r>
            <a:endParaRPr lang="en-US" dirty="0"/>
          </a:p>
        </p:txBody>
      </p:sp>
      <p:sp>
        <p:nvSpPr>
          <p:cNvPr id="13" name="Rectangle 12"/>
          <p:cNvSpPr/>
          <p:nvPr/>
        </p:nvSpPr>
        <p:spPr>
          <a:xfrm>
            <a:off x="317240" y="1246909"/>
            <a:ext cx="2080727" cy="5767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407850" y="4101220"/>
            <a:ext cx="2158113" cy="5723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23336" y="1801645"/>
            <a:ext cx="2080727" cy="5767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571048" y="4107316"/>
            <a:ext cx="2163012" cy="5723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407850" y="2951433"/>
            <a:ext cx="2158113" cy="5767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574429" y="3529420"/>
            <a:ext cx="2163012" cy="57237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67634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heel(1)">
                                      <p:cBhvr>
                                        <p:cTn id="34" dur="500"/>
                                        <p:tgtEl>
                                          <p:spTgt spid="13"/>
                                        </p:tgtEl>
                                      </p:cBhvr>
                                    </p:animEffect>
                                  </p:childTnLst>
                                </p:cTn>
                              </p:par>
                            </p:childTnLst>
                          </p:cTn>
                        </p:par>
                        <p:par>
                          <p:cTn id="35" fill="hold">
                            <p:stCondLst>
                              <p:cond delay="500"/>
                            </p:stCondLst>
                            <p:childTnLst>
                              <p:par>
                                <p:cTn id="36" presetID="3" presetClass="emph" presetSubtype="2" fill="hold" grpId="1" nodeType="afterEffect">
                                  <p:stCondLst>
                                    <p:cond delay="0"/>
                                  </p:stCondLst>
                                  <p:childTnLst>
                                    <p:animClr clrSpc="rgb" dir="cw">
                                      <p:cBhvr override="childStyle">
                                        <p:cTn id="37" dur="500" fill="hold"/>
                                        <p:tgtEl>
                                          <p:spTgt spid="4"/>
                                        </p:tgtEl>
                                        <p:attrNameLst>
                                          <p:attrName>style.color</p:attrName>
                                        </p:attrNameLst>
                                      </p:cBhvr>
                                      <p:to>
                                        <a:srgbClr val="FFFF66"/>
                                      </p:to>
                                    </p:animClr>
                                  </p:childTnLst>
                                </p:cTn>
                              </p:par>
                            </p:childTnLst>
                          </p:cTn>
                        </p:par>
                        <p:par>
                          <p:cTn id="38" fill="hold">
                            <p:stCondLst>
                              <p:cond delay="1000"/>
                            </p:stCondLst>
                            <p:childTnLst>
                              <p:par>
                                <p:cTn id="39" presetID="21"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heel(1)">
                                      <p:cBhvr>
                                        <p:cTn id="41" dur="500"/>
                                        <p:tgtEl>
                                          <p:spTgt spid="14"/>
                                        </p:tgtEl>
                                      </p:cBhvr>
                                    </p:animEffect>
                                  </p:childTnLst>
                                </p:cTn>
                              </p:par>
                            </p:childTnLst>
                          </p:cTn>
                        </p:par>
                        <p:par>
                          <p:cTn id="42" fill="hold">
                            <p:stCondLst>
                              <p:cond delay="1500"/>
                            </p:stCondLst>
                            <p:childTnLst>
                              <p:par>
                                <p:cTn id="43" presetID="3" presetClass="emph" presetSubtype="2" fill="hold" grpId="1" nodeType="afterEffect">
                                  <p:stCondLst>
                                    <p:cond delay="0"/>
                                  </p:stCondLst>
                                  <p:childTnLst>
                                    <p:animClr clrSpc="rgb" dir="cw">
                                      <p:cBhvr override="childStyle">
                                        <p:cTn id="44" dur="500" fill="hold"/>
                                        <p:tgtEl>
                                          <p:spTgt spid="7"/>
                                        </p:tgtEl>
                                        <p:attrNameLst>
                                          <p:attrName>style.color</p:attrName>
                                        </p:attrNameLst>
                                      </p:cBhvr>
                                      <p:to>
                                        <a:srgbClr val="FFFF66"/>
                                      </p:to>
                                    </p:animClr>
                                  </p:childTnLst>
                                </p:cTn>
                              </p:par>
                            </p:childTnLst>
                          </p:cTn>
                        </p:par>
                      </p:childTnLst>
                    </p:cTn>
                  </p:par>
                  <p:par>
                    <p:cTn id="45" fill="hold">
                      <p:stCondLst>
                        <p:cond delay="indefinite"/>
                      </p:stCondLst>
                      <p:childTnLst>
                        <p:par>
                          <p:cTn id="46" fill="hold">
                            <p:stCondLst>
                              <p:cond delay="0"/>
                            </p:stCondLst>
                            <p:childTnLst>
                              <p:par>
                                <p:cTn id="47" presetID="21" presetClass="exit" presetSubtype="1" fill="hold" grpId="1" nodeType="clickEffect">
                                  <p:stCondLst>
                                    <p:cond delay="0"/>
                                  </p:stCondLst>
                                  <p:childTnLst>
                                    <p:animEffect transition="out" filter="wheel(1)">
                                      <p:cBhvr>
                                        <p:cTn id="48" dur="1000"/>
                                        <p:tgtEl>
                                          <p:spTgt spid="13"/>
                                        </p:tgtEl>
                                      </p:cBhvr>
                                    </p:animEffect>
                                    <p:set>
                                      <p:cBhvr>
                                        <p:cTn id="49" dur="1" fill="hold">
                                          <p:stCondLst>
                                            <p:cond delay="999"/>
                                          </p:stCondLst>
                                        </p:cTn>
                                        <p:tgtEl>
                                          <p:spTgt spid="13"/>
                                        </p:tgtEl>
                                        <p:attrNameLst>
                                          <p:attrName>style.visibility</p:attrName>
                                        </p:attrNameLst>
                                      </p:cBhvr>
                                      <p:to>
                                        <p:strVal val="hidden"/>
                                      </p:to>
                                    </p:set>
                                  </p:childTnLst>
                                </p:cTn>
                              </p:par>
                              <p:par>
                                <p:cTn id="50" presetID="21" presetClass="exit" presetSubtype="1" fill="hold" grpId="1" nodeType="withEffect">
                                  <p:stCondLst>
                                    <p:cond delay="0"/>
                                  </p:stCondLst>
                                  <p:childTnLst>
                                    <p:animEffect transition="out" filter="wheel(1)">
                                      <p:cBhvr>
                                        <p:cTn id="51" dur="1000"/>
                                        <p:tgtEl>
                                          <p:spTgt spid="14"/>
                                        </p:tgtEl>
                                      </p:cBhvr>
                                    </p:animEffect>
                                    <p:set>
                                      <p:cBhvr>
                                        <p:cTn id="52" dur="1" fill="hold">
                                          <p:stCondLst>
                                            <p:cond delay="999"/>
                                          </p:stCondLst>
                                        </p:cTn>
                                        <p:tgtEl>
                                          <p:spTgt spid="14"/>
                                        </p:tgtEl>
                                        <p:attrNameLst>
                                          <p:attrName>style.visibility</p:attrName>
                                        </p:attrNameLst>
                                      </p:cBhvr>
                                      <p:to>
                                        <p:strVal val="hidden"/>
                                      </p:to>
                                    </p:set>
                                  </p:childTnLst>
                                </p:cTn>
                              </p:par>
                            </p:childTnLst>
                          </p:cTn>
                        </p:par>
                        <p:par>
                          <p:cTn id="53" fill="hold">
                            <p:stCondLst>
                              <p:cond delay="1000"/>
                            </p:stCondLst>
                            <p:childTnLst>
                              <p:par>
                                <p:cTn id="54" presetID="21" presetClass="entr" presetSubtype="1" fill="hold" grpId="0"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heel(1)">
                                      <p:cBhvr>
                                        <p:cTn id="56" dur="500"/>
                                        <p:tgtEl>
                                          <p:spTgt spid="15"/>
                                        </p:tgtEl>
                                      </p:cBhvr>
                                    </p:animEffect>
                                  </p:childTnLst>
                                </p:cTn>
                              </p:par>
                            </p:childTnLst>
                          </p:cTn>
                        </p:par>
                        <p:par>
                          <p:cTn id="57" fill="hold">
                            <p:stCondLst>
                              <p:cond delay="1500"/>
                            </p:stCondLst>
                            <p:childTnLst>
                              <p:par>
                                <p:cTn id="58" presetID="21" presetClass="entr" presetSubtype="1" fill="hold" grpId="0" nodeType="after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wheel(1)">
                                      <p:cBhvr>
                                        <p:cTn id="60" dur="500"/>
                                        <p:tgtEl>
                                          <p:spTgt spid="16"/>
                                        </p:tgtEl>
                                      </p:cBhvr>
                                    </p:animEffect>
                                  </p:childTnLst>
                                </p:cTn>
                              </p:par>
                            </p:childTnLst>
                          </p:cTn>
                        </p:par>
                        <p:par>
                          <p:cTn id="61" fill="hold">
                            <p:stCondLst>
                              <p:cond delay="2000"/>
                            </p:stCondLst>
                            <p:childTnLst>
                              <p:par>
                                <p:cTn id="62" presetID="3" presetClass="emph" presetSubtype="2" fill="hold" grpId="2" nodeType="afterEffect">
                                  <p:stCondLst>
                                    <p:cond delay="0"/>
                                  </p:stCondLst>
                                  <p:childTnLst>
                                    <p:animClr clrSpc="rgb" dir="cw">
                                      <p:cBhvr override="childStyle">
                                        <p:cTn id="63" dur="500" fill="hold"/>
                                        <p:tgtEl>
                                          <p:spTgt spid="4"/>
                                        </p:tgtEl>
                                        <p:attrNameLst>
                                          <p:attrName>style.color</p:attrName>
                                        </p:attrNameLst>
                                      </p:cBhvr>
                                      <p:to>
                                        <a:schemeClr val="bg1"/>
                                      </p:to>
                                    </p:animClr>
                                  </p:childTnLst>
                                </p:cTn>
                              </p:par>
                              <p:par>
                                <p:cTn id="64" presetID="3" presetClass="emph" presetSubtype="2" fill="hold" grpId="2" nodeType="withEffect">
                                  <p:stCondLst>
                                    <p:cond delay="0"/>
                                  </p:stCondLst>
                                  <p:childTnLst>
                                    <p:animClr clrSpc="rgb" dir="cw">
                                      <p:cBhvr override="childStyle">
                                        <p:cTn id="65" dur="500" fill="hold"/>
                                        <p:tgtEl>
                                          <p:spTgt spid="7"/>
                                        </p:tgtEl>
                                        <p:attrNameLst>
                                          <p:attrName>style.color</p:attrName>
                                        </p:attrNameLst>
                                      </p:cBhvr>
                                      <p:to>
                                        <a:schemeClr val="bg1"/>
                                      </p:to>
                                    </p:animClr>
                                  </p:childTnLst>
                                </p:cTn>
                              </p:par>
                              <p:par>
                                <p:cTn id="66" presetID="3" presetClass="emph" presetSubtype="2" fill="hold" grpId="1" nodeType="withEffect">
                                  <p:stCondLst>
                                    <p:cond delay="0"/>
                                  </p:stCondLst>
                                  <p:childTnLst>
                                    <p:animClr clrSpc="rgb" dir="cw">
                                      <p:cBhvr override="childStyle">
                                        <p:cTn id="67" dur="500" fill="hold"/>
                                        <p:tgtEl>
                                          <p:spTgt spid="8"/>
                                        </p:tgtEl>
                                        <p:attrNameLst>
                                          <p:attrName>style.color</p:attrName>
                                        </p:attrNameLst>
                                      </p:cBhvr>
                                      <p:to>
                                        <a:srgbClr val="FFFF66"/>
                                      </p:to>
                                    </p:animClr>
                                  </p:childTnLst>
                                </p:cTn>
                              </p:par>
                            </p:childTnLst>
                          </p:cTn>
                        </p:par>
                        <p:par>
                          <p:cTn id="68" fill="hold">
                            <p:stCondLst>
                              <p:cond delay="2500"/>
                            </p:stCondLst>
                            <p:childTnLst>
                              <p:par>
                                <p:cTn id="69" presetID="3" presetClass="emph" presetSubtype="2" fill="hold" grpId="1" nodeType="afterEffect">
                                  <p:stCondLst>
                                    <p:cond delay="0"/>
                                  </p:stCondLst>
                                  <p:childTnLst>
                                    <p:animClr clrSpc="rgb" dir="cw">
                                      <p:cBhvr override="childStyle">
                                        <p:cTn id="70" dur="500" fill="hold"/>
                                        <p:tgtEl>
                                          <p:spTgt spid="9"/>
                                        </p:tgtEl>
                                        <p:attrNameLst>
                                          <p:attrName>style.color</p:attrName>
                                        </p:attrNameLst>
                                      </p:cBhvr>
                                      <p:to>
                                        <a:srgbClr val="FFFF66"/>
                                      </p:to>
                                    </p:animClr>
                                  </p:childTnLst>
                                </p:cTn>
                              </p:par>
                            </p:childTnLst>
                          </p:cTn>
                        </p:par>
                      </p:childTnLst>
                    </p:cTn>
                  </p:par>
                  <p:par>
                    <p:cTn id="71" fill="hold">
                      <p:stCondLst>
                        <p:cond delay="indefinite"/>
                      </p:stCondLst>
                      <p:childTnLst>
                        <p:par>
                          <p:cTn id="72" fill="hold">
                            <p:stCondLst>
                              <p:cond delay="0"/>
                            </p:stCondLst>
                            <p:childTnLst>
                              <p:par>
                                <p:cTn id="73" presetID="21" presetClass="exit" presetSubtype="1" fill="hold" grpId="1" nodeType="clickEffect">
                                  <p:stCondLst>
                                    <p:cond delay="0"/>
                                  </p:stCondLst>
                                  <p:childTnLst>
                                    <p:animEffect transition="out" filter="wheel(1)">
                                      <p:cBhvr>
                                        <p:cTn id="74" dur="1000"/>
                                        <p:tgtEl>
                                          <p:spTgt spid="15"/>
                                        </p:tgtEl>
                                      </p:cBhvr>
                                    </p:animEffect>
                                    <p:set>
                                      <p:cBhvr>
                                        <p:cTn id="75" dur="1" fill="hold">
                                          <p:stCondLst>
                                            <p:cond delay="999"/>
                                          </p:stCondLst>
                                        </p:cTn>
                                        <p:tgtEl>
                                          <p:spTgt spid="15"/>
                                        </p:tgtEl>
                                        <p:attrNameLst>
                                          <p:attrName>style.visibility</p:attrName>
                                        </p:attrNameLst>
                                      </p:cBhvr>
                                      <p:to>
                                        <p:strVal val="hidden"/>
                                      </p:to>
                                    </p:set>
                                  </p:childTnLst>
                                </p:cTn>
                              </p:par>
                              <p:par>
                                <p:cTn id="76" presetID="21" presetClass="exit" presetSubtype="1" fill="hold" grpId="1" nodeType="withEffect">
                                  <p:stCondLst>
                                    <p:cond delay="0"/>
                                  </p:stCondLst>
                                  <p:childTnLst>
                                    <p:animEffect transition="out" filter="wheel(1)">
                                      <p:cBhvr>
                                        <p:cTn id="77" dur="1000"/>
                                        <p:tgtEl>
                                          <p:spTgt spid="16"/>
                                        </p:tgtEl>
                                      </p:cBhvr>
                                    </p:animEffect>
                                    <p:set>
                                      <p:cBhvr>
                                        <p:cTn id="78" dur="1" fill="hold">
                                          <p:stCondLst>
                                            <p:cond delay="999"/>
                                          </p:stCondLst>
                                        </p:cTn>
                                        <p:tgtEl>
                                          <p:spTgt spid="16"/>
                                        </p:tgtEl>
                                        <p:attrNameLst>
                                          <p:attrName>style.visibility</p:attrName>
                                        </p:attrNameLst>
                                      </p:cBhvr>
                                      <p:to>
                                        <p:strVal val="hidden"/>
                                      </p:to>
                                    </p:set>
                                  </p:childTnLst>
                                </p:cTn>
                              </p:par>
                            </p:childTnLst>
                          </p:cTn>
                        </p:par>
                        <p:par>
                          <p:cTn id="79" fill="hold">
                            <p:stCondLst>
                              <p:cond delay="1000"/>
                            </p:stCondLst>
                            <p:childTnLst>
                              <p:par>
                                <p:cTn id="80" presetID="21" presetClass="entr" presetSubtype="1" fill="hold" grpId="0" nodeType="after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wheel(1)">
                                      <p:cBhvr>
                                        <p:cTn id="82" dur="500"/>
                                        <p:tgtEl>
                                          <p:spTgt spid="17"/>
                                        </p:tgtEl>
                                      </p:cBhvr>
                                    </p:animEffect>
                                  </p:childTnLst>
                                </p:cTn>
                              </p:par>
                            </p:childTnLst>
                          </p:cTn>
                        </p:par>
                        <p:par>
                          <p:cTn id="83" fill="hold">
                            <p:stCondLst>
                              <p:cond delay="1500"/>
                            </p:stCondLst>
                            <p:childTnLst>
                              <p:par>
                                <p:cTn id="84" presetID="21" presetClass="entr" presetSubtype="1"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heel(1)">
                                      <p:cBhvr>
                                        <p:cTn id="86" dur="500"/>
                                        <p:tgtEl>
                                          <p:spTgt spid="18"/>
                                        </p:tgtEl>
                                      </p:cBhvr>
                                    </p:animEffect>
                                  </p:childTnLst>
                                </p:cTn>
                              </p:par>
                            </p:childTnLst>
                          </p:cTn>
                        </p:par>
                        <p:par>
                          <p:cTn id="87" fill="hold">
                            <p:stCondLst>
                              <p:cond delay="2000"/>
                            </p:stCondLst>
                            <p:childTnLst>
                              <p:par>
                                <p:cTn id="88" presetID="3" presetClass="emph" presetSubtype="2" fill="hold" grpId="2" nodeType="afterEffect">
                                  <p:stCondLst>
                                    <p:cond delay="0"/>
                                  </p:stCondLst>
                                  <p:childTnLst>
                                    <p:animClr clrSpc="rgb" dir="cw">
                                      <p:cBhvr override="childStyle">
                                        <p:cTn id="89" dur="500" fill="hold"/>
                                        <p:tgtEl>
                                          <p:spTgt spid="8"/>
                                        </p:tgtEl>
                                        <p:attrNameLst>
                                          <p:attrName>style.color</p:attrName>
                                        </p:attrNameLst>
                                      </p:cBhvr>
                                      <p:to>
                                        <a:schemeClr val="bg1"/>
                                      </p:to>
                                    </p:animClr>
                                  </p:childTnLst>
                                </p:cTn>
                              </p:par>
                              <p:par>
                                <p:cTn id="90" presetID="3" presetClass="emph" presetSubtype="2" fill="hold" grpId="2" nodeType="withEffect">
                                  <p:stCondLst>
                                    <p:cond delay="0"/>
                                  </p:stCondLst>
                                  <p:childTnLst>
                                    <p:animClr clrSpc="rgb" dir="cw">
                                      <p:cBhvr override="childStyle">
                                        <p:cTn id="91" dur="500" fill="hold"/>
                                        <p:tgtEl>
                                          <p:spTgt spid="9"/>
                                        </p:tgtEl>
                                        <p:attrNameLst>
                                          <p:attrName>style.color</p:attrName>
                                        </p:attrNameLst>
                                      </p:cBhvr>
                                      <p:to>
                                        <a:schemeClr val="bg1"/>
                                      </p:to>
                                    </p:animClr>
                                  </p:childTnLst>
                                </p:cTn>
                              </p:par>
                              <p:par>
                                <p:cTn id="92" presetID="3" presetClass="emph" presetSubtype="2" fill="hold" grpId="1" nodeType="withEffect">
                                  <p:stCondLst>
                                    <p:cond delay="0"/>
                                  </p:stCondLst>
                                  <p:childTnLst>
                                    <p:animClr clrSpc="rgb" dir="cw">
                                      <p:cBhvr override="childStyle">
                                        <p:cTn id="93" dur="500" fill="hold"/>
                                        <p:tgtEl>
                                          <p:spTgt spid="11"/>
                                        </p:tgtEl>
                                        <p:attrNameLst>
                                          <p:attrName>style.color</p:attrName>
                                        </p:attrNameLst>
                                      </p:cBhvr>
                                      <p:to>
                                        <a:srgbClr val="FFFF66"/>
                                      </p:to>
                                    </p:animClr>
                                  </p:childTnLst>
                                </p:cTn>
                              </p:par>
                            </p:childTnLst>
                          </p:cTn>
                        </p:par>
                        <p:par>
                          <p:cTn id="94" fill="hold">
                            <p:stCondLst>
                              <p:cond delay="2500"/>
                            </p:stCondLst>
                            <p:childTnLst>
                              <p:par>
                                <p:cTn id="95" presetID="3" presetClass="emph" presetSubtype="2" fill="hold" grpId="1" nodeType="afterEffect">
                                  <p:stCondLst>
                                    <p:cond delay="0"/>
                                  </p:stCondLst>
                                  <p:childTnLst>
                                    <p:animClr clrSpc="rgb" dir="cw">
                                      <p:cBhvr override="childStyle">
                                        <p:cTn id="96" dur="500" fill="hold"/>
                                        <p:tgtEl>
                                          <p:spTgt spid="12"/>
                                        </p:tgtEl>
                                        <p:attrNameLst>
                                          <p:attrName>style.color</p:attrName>
                                        </p:attrNameLst>
                                      </p:cBhvr>
                                      <p:to>
                                        <a:srgbClr val="FFFF6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4" grpId="2"/>
      <p:bldP spid="7" grpId="0"/>
      <p:bldP spid="7" grpId="1"/>
      <p:bldP spid="7" grpId="2"/>
      <p:bldP spid="8" grpId="0"/>
      <p:bldP spid="8" grpId="1"/>
      <p:bldP spid="8" grpId="2"/>
      <p:bldP spid="9" grpId="0"/>
      <p:bldP spid="9" grpId="1"/>
      <p:bldP spid="9" grpId="2"/>
      <p:bldP spid="11" grpId="0"/>
      <p:bldP spid="11" grpId="1"/>
      <p:bldP spid="12" grpId="0"/>
      <p:bldP spid="12" grpId="1"/>
      <p:bldP spid="13" grpId="0" animBg="1"/>
      <p:bldP spid="13" grpId="1" animBg="1"/>
      <p:bldP spid="14" grpId="0" animBg="1"/>
      <p:bldP spid="14" grpId="1" animBg="1"/>
      <p:bldP spid="15" grpId="0" animBg="1"/>
      <p:bldP spid="15" grpId="1" animBg="1"/>
      <p:bldP spid="16" grpId="0" animBg="1"/>
      <p:bldP spid="16" grpId="1" animBg="1"/>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1031192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632311"/>
          </a:xfrm>
          <a:prstGeom prst="rect">
            <a:avLst/>
          </a:prstGeom>
          <a:noFill/>
        </p:spPr>
        <p:txBody>
          <a:bodyPr wrap="square" rtlCol="0">
            <a:spAutoFit/>
          </a:bodyPr>
          <a:lstStyle/>
          <a:p>
            <a:r>
              <a:rPr lang="en-US" sz="3600" dirty="0">
                <a:solidFill>
                  <a:srgbClr val="FFFF00"/>
                </a:solidFill>
              </a:rPr>
              <a:t>Masonic Service Association of North America </a:t>
            </a:r>
            <a:r>
              <a:rPr lang="en-US" sz="3600" dirty="0"/>
              <a:t>~ “Freemasonry is not a religion, nor is it a substitute for religion. It requires of its members a belief in God as part of the obligation of every responsible adult, but advocates no sectarian faith or practice. Masonic ceremonies include prayers, both traditional and extempore, to reaffirm each individual's dependence on </a:t>
            </a:r>
            <a:r>
              <a:rPr lang="en-US" sz="3600" dirty="0" smtClean="0"/>
              <a:t>God</a:t>
            </a:r>
            <a:endParaRPr lang="en-US" sz="3600" dirty="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7361806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2308324"/>
          </a:xfrm>
          <a:prstGeom prst="rect">
            <a:avLst/>
          </a:prstGeom>
          <a:noFill/>
        </p:spPr>
        <p:txBody>
          <a:bodyPr wrap="square" rtlCol="0">
            <a:spAutoFit/>
          </a:bodyPr>
          <a:lstStyle/>
          <a:p>
            <a:r>
              <a:rPr lang="en-US" sz="3600" dirty="0"/>
              <a:t>and to seek divine guidance. Freemasonry is open to men of any faith, but religion may not be discussed at Masonic meetings.”</a:t>
            </a:r>
            <a:endParaRPr lang="en-US" sz="3600" dirty="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0891577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1754326"/>
          </a:xfrm>
          <a:prstGeom prst="rect">
            <a:avLst/>
          </a:prstGeom>
          <a:noFill/>
        </p:spPr>
        <p:txBody>
          <a:bodyPr wrap="square" rtlCol="0">
            <a:spAutoFit/>
          </a:bodyPr>
          <a:lstStyle/>
          <a:p>
            <a:r>
              <a:rPr lang="en-US" sz="3600" dirty="0">
                <a:solidFill>
                  <a:srgbClr val="FFFF00"/>
                </a:solidFill>
              </a:rPr>
              <a:t>M&amp;D, pg. 213 ~ </a:t>
            </a:r>
            <a:r>
              <a:rPr lang="en-US" sz="3600" dirty="0"/>
              <a:t>“Every Masonic Lodge is a Temple of Religion, and its teachings are instructions in Religion.”</a:t>
            </a: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5050461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535577"/>
            <a:ext cx="8255726" cy="1754326"/>
          </a:xfrm>
          <a:prstGeom prst="rect">
            <a:avLst/>
          </a:prstGeom>
          <a:noFill/>
        </p:spPr>
        <p:txBody>
          <a:bodyPr wrap="square" rtlCol="0">
            <a:spAutoFit/>
          </a:bodyPr>
          <a:lstStyle/>
          <a:p>
            <a:r>
              <a:rPr lang="en-US" sz="3600" dirty="0">
                <a:solidFill>
                  <a:srgbClr val="FFFF00"/>
                </a:solidFill>
              </a:rPr>
              <a:t>Ron Carlson ~ </a:t>
            </a:r>
            <a:r>
              <a:rPr lang="en-US" sz="3600" dirty="0"/>
              <a:t>“Probably only 1 in 10,000 Masons fully understand what they are involved in.”</a:t>
            </a:r>
            <a:endParaRPr lang="en-US" sz="36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529353477"/>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016758"/>
          </a:xfrm>
          <a:prstGeom prst="rect">
            <a:avLst/>
          </a:prstGeom>
          <a:noFill/>
        </p:spPr>
        <p:txBody>
          <a:bodyPr wrap="square" rtlCol="0">
            <a:spAutoFit/>
          </a:bodyPr>
          <a:lstStyle/>
          <a:p>
            <a:r>
              <a:rPr lang="en-US" sz="3200" dirty="0">
                <a:solidFill>
                  <a:srgbClr val="FFFF00"/>
                </a:solidFill>
              </a:rPr>
              <a:t>Carl H. </a:t>
            </a:r>
            <a:r>
              <a:rPr lang="en-US" sz="3200" dirty="0" err="1">
                <a:solidFill>
                  <a:srgbClr val="FFFF00"/>
                </a:solidFill>
              </a:rPr>
              <a:t>Claudy</a:t>
            </a:r>
            <a:r>
              <a:rPr lang="en-US" sz="3200" dirty="0">
                <a:solidFill>
                  <a:srgbClr val="FFFF00"/>
                </a:solidFill>
              </a:rPr>
              <a:t>, </a:t>
            </a:r>
            <a:r>
              <a:rPr lang="en-US" sz="3200" i="1" dirty="0" smtClean="0">
                <a:solidFill>
                  <a:srgbClr val="FFFF00"/>
                </a:solidFill>
              </a:rPr>
              <a:t>Introduction </a:t>
            </a:r>
            <a:r>
              <a:rPr lang="en-US" sz="3200" i="1" dirty="0">
                <a:solidFill>
                  <a:srgbClr val="FFFF00"/>
                </a:solidFill>
              </a:rPr>
              <a:t>to Freemasonry</a:t>
            </a:r>
            <a:r>
              <a:rPr lang="en-US" sz="3200" dirty="0" smtClean="0">
                <a:solidFill>
                  <a:srgbClr val="FFFF00"/>
                </a:solidFill>
              </a:rPr>
              <a:t>. </a:t>
            </a:r>
            <a:r>
              <a:rPr lang="en-US" sz="3200" dirty="0">
                <a:solidFill>
                  <a:srgbClr val="FFFF00"/>
                </a:solidFill>
              </a:rPr>
              <a:t>p. 38 ~</a:t>
            </a:r>
            <a:r>
              <a:rPr lang="en-US" sz="3200" dirty="0"/>
              <a:t> </a:t>
            </a:r>
            <a:r>
              <a:rPr lang="en-US" sz="3200" dirty="0" smtClean="0"/>
              <a:t>“In </a:t>
            </a:r>
            <a:r>
              <a:rPr lang="en-US" sz="3200" dirty="0"/>
              <a:t>his private petitions a man may petition God or Jehovah, Allah or Buddha, Mohammed or Jesus; he may call upon the God of Israel or the First Great Cause. In the Masonic Lodge he hears petition to the Great Architect of the Universe, finding his own deity under that name. A hundred paths may wind upward around a mountain; at the top they meet."</a:t>
            </a: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2270263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324535"/>
          </a:xfrm>
          <a:prstGeom prst="rect">
            <a:avLst/>
          </a:prstGeom>
          <a:noFill/>
        </p:spPr>
        <p:txBody>
          <a:bodyPr wrap="square" rtlCol="0">
            <a:spAutoFit/>
          </a:bodyPr>
          <a:lstStyle/>
          <a:p>
            <a:r>
              <a:rPr lang="en-US" sz="3400" dirty="0">
                <a:solidFill>
                  <a:srgbClr val="FFFF00"/>
                </a:solidFill>
              </a:rPr>
              <a:t>M&amp;D, pg. 23 ~ </a:t>
            </a:r>
            <a:r>
              <a:rPr lang="en-US" sz="3400" dirty="0"/>
              <a:t>“It [Freemasonry] reverences all the great reformers. It sees in Moses, the Lawgiver of the Jews, in Confucius and Zoroaster, in Jesus of Nazareth, and in the Arabian Iconoclast, Great Teachers of Morality, and Eminent Reformers, if no more; And allows every brother of the Order to assign to each such higher and even Divine Character as His creed and Truth require…”</a:t>
            </a: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6687466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2308324"/>
          </a:xfrm>
          <a:prstGeom prst="rect">
            <a:avLst/>
          </a:prstGeom>
          <a:noFill/>
        </p:spPr>
        <p:txBody>
          <a:bodyPr wrap="square" rtlCol="0">
            <a:spAutoFit/>
          </a:bodyPr>
          <a:lstStyle/>
          <a:p>
            <a:r>
              <a:rPr lang="en-US" sz="3600" dirty="0">
                <a:solidFill>
                  <a:srgbClr val="FFFF00"/>
                </a:solidFill>
              </a:rPr>
              <a:t>M&amp;D, pg. 744 ~ </a:t>
            </a:r>
            <a:r>
              <a:rPr lang="en-US" sz="3600" dirty="0" smtClean="0"/>
              <a:t>“The </a:t>
            </a:r>
            <a:r>
              <a:rPr lang="en-US" sz="3600" dirty="0"/>
              <a:t>Bible, with all the allegories it contains, expresses, in an incomplete and veiled manner only, the religious science of the Hebrews."</a:t>
            </a:r>
            <a:endParaRPr lang="en-US" sz="3400" dirty="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8796110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3416320"/>
          </a:xfrm>
          <a:prstGeom prst="rect">
            <a:avLst/>
          </a:prstGeom>
          <a:noFill/>
        </p:spPr>
        <p:txBody>
          <a:bodyPr wrap="square" rtlCol="0">
            <a:spAutoFit/>
          </a:bodyPr>
          <a:lstStyle/>
          <a:p>
            <a:r>
              <a:rPr lang="en-US" sz="3600" dirty="0">
                <a:solidFill>
                  <a:srgbClr val="FFFF00"/>
                </a:solidFill>
              </a:rPr>
              <a:t>M&amp;D, pg. 224 ~ </a:t>
            </a:r>
            <a:r>
              <a:rPr lang="en-US" sz="3600" dirty="0" smtClean="0"/>
              <a:t>“The </a:t>
            </a:r>
            <a:r>
              <a:rPr lang="en-US" sz="3600" dirty="0"/>
              <a:t>doctrines of the Bible are often not clothed in the language of strict truth, but in that which was fittest to convey to a rude and ignorant  people  the  practical essentials of doctrine.”</a:t>
            </a: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6658319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2112443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4524315"/>
          </a:xfrm>
          <a:prstGeom prst="rect">
            <a:avLst/>
          </a:prstGeom>
          <a:noFill/>
        </p:spPr>
        <p:txBody>
          <a:bodyPr wrap="square" rtlCol="0">
            <a:spAutoFit/>
          </a:bodyPr>
          <a:lstStyle/>
          <a:p>
            <a:r>
              <a:rPr lang="en-US" sz="3600" dirty="0" smtClean="0">
                <a:solidFill>
                  <a:srgbClr val="FFFF00"/>
                </a:solidFill>
              </a:rPr>
              <a:t>M&amp;D , pg. 226 ~ </a:t>
            </a:r>
            <a:r>
              <a:rPr lang="en-US" sz="3600" dirty="0" smtClean="0"/>
              <a:t>“(</a:t>
            </a:r>
            <a:r>
              <a:rPr lang="en-US" sz="3600" dirty="0"/>
              <a:t>The Mason) considers that if there were no written revelation, he could safely rest the hopes that animate him and the principles that guide him, on the deductions of reason and the convictions of instinct and consciousness.”</a:t>
            </a: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3002646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pic>
        <p:nvPicPr>
          <p:cNvPr id="11" name="Picture 12" descr="[Square &amp; Compass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33874">
            <a:off x="1993520" y="568816"/>
            <a:ext cx="4156364" cy="4987636"/>
          </a:xfrm>
          <a:prstGeom prst="rect">
            <a:avLst/>
          </a:prstGeom>
          <a:solidFill>
            <a:schemeClr val="bg1"/>
          </a:solidFill>
          <a:effectLst>
            <a:outerShdw blurRad="50800" dist="38100" dir="2700000" algn="tl" rotWithShape="0">
              <a:schemeClr val="bg1">
                <a:alpha val="40000"/>
              </a:schemeClr>
            </a:outerShdw>
          </a:effectLst>
          <a:scene3d>
            <a:camera prst="orthographicFront"/>
            <a:lightRig rig="threePt" dir="t"/>
          </a:scene3d>
          <a:sp3d>
            <a:bevelT w="190500" h="190500"/>
          </a:sp3d>
        </p:spPr>
      </p:pic>
      <p:sp>
        <p:nvSpPr>
          <p:cNvPr id="14" name="TextBox 13"/>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3" name="TextBox 2"/>
          <p:cNvSpPr txBox="1"/>
          <p:nvPr/>
        </p:nvSpPr>
        <p:spPr>
          <a:xfrm>
            <a:off x="5542557" y="838200"/>
            <a:ext cx="3048000" cy="646331"/>
          </a:xfrm>
          <a:prstGeom prst="rect">
            <a:avLst/>
          </a:prstGeom>
          <a:noFill/>
        </p:spPr>
        <p:txBody>
          <a:bodyPr wrap="square" rtlCol="0">
            <a:spAutoFit/>
          </a:bodyPr>
          <a:lstStyle/>
          <a:p>
            <a:r>
              <a:rPr lang="en-US" sz="3600" dirty="0" smtClean="0">
                <a:gradFill flip="none" rotWithShape="1">
                  <a:gsLst>
                    <a:gs pos="0">
                      <a:schemeClr val="bg2">
                        <a:lumMod val="10000"/>
                      </a:schemeClr>
                    </a:gs>
                    <a:gs pos="10000">
                      <a:srgbClr val="777777"/>
                    </a:gs>
                    <a:gs pos="24000">
                      <a:schemeClr val="bg1"/>
                    </a:gs>
                  </a:gsLst>
                  <a:lin ang="0" scaled="1"/>
                  <a:tileRect/>
                </a:gradFill>
                <a:effectLst>
                  <a:outerShdw blurRad="38100" dist="38100" dir="2700000" algn="tl">
                    <a:srgbClr val="000000">
                      <a:alpha val="43137"/>
                    </a:srgbClr>
                  </a:outerShdw>
                </a:effectLst>
              </a:rPr>
              <a:t>The Universe</a:t>
            </a:r>
            <a:endParaRPr lang="en-US" sz="3600" dirty="0" smtClean="0">
              <a:gradFill flip="none" rotWithShape="1">
                <a:gsLst>
                  <a:gs pos="0">
                    <a:schemeClr val="bg2">
                      <a:lumMod val="10000"/>
                    </a:schemeClr>
                  </a:gs>
                  <a:gs pos="10000">
                    <a:srgbClr val="777777"/>
                  </a:gs>
                  <a:gs pos="24000">
                    <a:schemeClr val="bg1"/>
                  </a:gs>
                </a:gsLst>
                <a:lin ang="0" scaled="1"/>
                <a:tileRect/>
              </a:gradFill>
              <a:effectLst>
                <a:outerShdw blurRad="38100" dist="38100" dir="2700000" algn="tl">
                  <a:srgbClr val="000000">
                    <a:alpha val="43137"/>
                  </a:srgbClr>
                </a:outerShdw>
              </a:effectLst>
            </a:endParaRPr>
          </a:p>
        </p:txBody>
      </p:sp>
      <p:grpSp>
        <p:nvGrpSpPr>
          <p:cNvPr id="8" name="Group 7"/>
          <p:cNvGrpSpPr/>
          <p:nvPr/>
        </p:nvGrpSpPr>
        <p:grpSpPr>
          <a:xfrm>
            <a:off x="4800600" y="1558459"/>
            <a:ext cx="2260599" cy="446659"/>
            <a:chOff x="4800600" y="1558459"/>
            <a:chExt cx="2260599" cy="446659"/>
          </a:xfrm>
        </p:grpSpPr>
        <p:cxnSp>
          <p:nvCxnSpPr>
            <p:cNvPr id="7" name="Straight Arrow Connector 6"/>
            <p:cNvCxnSpPr/>
            <p:nvPr/>
          </p:nvCxnSpPr>
          <p:spPr>
            <a:xfrm flipH="1">
              <a:off x="4800600" y="1689213"/>
              <a:ext cx="1547679" cy="315905"/>
            </a:xfrm>
            <a:prstGeom prst="straightConnector1">
              <a:avLst/>
            </a:prstGeom>
            <a:ln w="28575">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6266993" y="1558459"/>
              <a:ext cx="794206" cy="147373"/>
            </a:xfrm>
            <a:prstGeom prst="straightConnector1">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5562600" y="4687669"/>
            <a:ext cx="3048000" cy="646331"/>
          </a:xfrm>
          <a:prstGeom prst="rect">
            <a:avLst/>
          </a:prstGeom>
          <a:noFill/>
        </p:spPr>
        <p:txBody>
          <a:bodyPr wrap="square" rtlCol="0">
            <a:spAutoFit/>
          </a:bodyPr>
          <a:lstStyle/>
          <a:p>
            <a:r>
              <a:rPr lang="en-US" sz="3600" dirty="0" smtClean="0">
                <a:gradFill flip="none" rotWithShape="1">
                  <a:gsLst>
                    <a:gs pos="0">
                      <a:schemeClr val="bg2">
                        <a:lumMod val="10000"/>
                      </a:schemeClr>
                    </a:gs>
                    <a:gs pos="10000">
                      <a:srgbClr val="777777"/>
                    </a:gs>
                    <a:gs pos="24000">
                      <a:schemeClr val="bg1"/>
                    </a:gs>
                  </a:gsLst>
                  <a:lin ang="0" scaled="1"/>
                  <a:tileRect/>
                </a:gradFill>
                <a:effectLst>
                  <a:outerShdw blurRad="38100" dist="38100" dir="2700000" algn="tl">
                    <a:srgbClr val="000000">
                      <a:alpha val="43137"/>
                    </a:srgbClr>
                  </a:outerShdw>
                </a:effectLst>
              </a:rPr>
              <a:t>The Earth</a:t>
            </a:r>
            <a:endParaRPr lang="en-US" sz="3600" dirty="0" smtClean="0">
              <a:gradFill flip="none" rotWithShape="1">
                <a:gsLst>
                  <a:gs pos="0">
                    <a:schemeClr val="bg2">
                      <a:lumMod val="10000"/>
                    </a:schemeClr>
                  </a:gs>
                  <a:gs pos="10000">
                    <a:srgbClr val="777777"/>
                  </a:gs>
                  <a:gs pos="24000">
                    <a:schemeClr val="bg1"/>
                  </a:gs>
                </a:gsLst>
                <a:lin ang="0" scaled="1"/>
                <a:tileRect/>
              </a:gradFill>
              <a:effectLst>
                <a:outerShdw blurRad="38100" dist="38100" dir="2700000" algn="tl">
                  <a:srgbClr val="000000">
                    <a:alpha val="43137"/>
                  </a:srgbClr>
                </a:outerShdw>
              </a:effectLst>
            </a:endParaRPr>
          </a:p>
        </p:txBody>
      </p:sp>
      <p:grpSp>
        <p:nvGrpSpPr>
          <p:cNvPr id="19" name="Group 18"/>
          <p:cNvGrpSpPr/>
          <p:nvPr/>
        </p:nvGrpSpPr>
        <p:grpSpPr>
          <a:xfrm rot="3393495">
            <a:off x="5452923" y="4166303"/>
            <a:ext cx="981916" cy="446659"/>
            <a:chOff x="4800600" y="1558459"/>
            <a:chExt cx="2260599" cy="446659"/>
          </a:xfrm>
        </p:grpSpPr>
        <p:cxnSp>
          <p:nvCxnSpPr>
            <p:cNvPr id="20" name="Straight Arrow Connector 19"/>
            <p:cNvCxnSpPr/>
            <p:nvPr/>
          </p:nvCxnSpPr>
          <p:spPr>
            <a:xfrm flipH="1">
              <a:off x="4800600" y="1689213"/>
              <a:ext cx="1547679" cy="315905"/>
            </a:xfrm>
            <a:prstGeom prst="straightConnector1">
              <a:avLst/>
            </a:prstGeom>
            <a:ln w="28575">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6266993" y="1558459"/>
              <a:ext cx="794206" cy="147373"/>
            </a:xfrm>
            <a:prstGeom prst="straightConnector1">
              <a:avLst/>
            </a:prstGeom>
            <a:ln w="28575">
              <a:solidFill>
                <a:schemeClr val="bg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380437" y="533400"/>
            <a:ext cx="3590559" cy="1200329"/>
          </a:xfrm>
          <a:prstGeom prst="rect">
            <a:avLst/>
          </a:prstGeom>
          <a:noFill/>
        </p:spPr>
        <p:txBody>
          <a:bodyPr wrap="square" rtlCol="0">
            <a:spAutoFit/>
          </a:bodyPr>
          <a:lstStyle/>
          <a:p>
            <a:pPr algn="ctr"/>
            <a:r>
              <a:rPr lang="en-US" sz="3600" dirty="0" smtClean="0">
                <a:gradFill flip="none" rotWithShape="1">
                  <a:gsLst>
                    <a:gs pos="50000">
                      <a:schemeClr val="bg1"/>
                    </a:gs>
                    <a:gs pos="67000">
                      <a:srgbClr val="777777"/>
                    </a:gs>
                    <a:gs pos="97000">
                      <a:schemeClr val="bg2">
                        <a:lumMod val="10000"/>
                      </a:schemeClr>
                    </a:gs>
                  </a:gsLst>
                  <a:lin ang="0" scaled="1"/>
                  <a:tileRect/>
                </a:gradFill>
                <a:effectLst>
                  <a:outerShdw blurRad="38100" dist="38100" dir="2700000" algn="tl">
                    <a:srgbClr val="000000">
                      <a:alpha val="43137"/>
                    </a:srgbClr>
                  </a:outerShdw>
                </a:effectLst>
              </a:rPr>
              <a:t>The Generative Principle</a:t>
            </a:r>
            <a:endParaRPr lang="en-US" sz="3600" dirty="0" smtClean="0">
              <a:gradFill flip="none" rotWithShape="1">
                <a:gsLst>
                  <a:gs pos="50000">
                    <a:schemeClr val="bg1"/>
                  </a:gs>
                  <a:gs pos="67000">
                    <a:srgbClr val="777777"/>
                  </a:gs>
                  <a:gs pos="97000">
                    <a:schemeClr val="bg2">
                      <a:lumMod val="10000"/>
                    </a:schemeClr>
                  </a:gs>
                </a:gsLst>
                <a:lin ang="0" scaled="1"/>
                <a:tileRect/>
              </a:gradFill>
              <a:effectLst>
                <a:outerShdw blurRad="38100" dist="38100" dir="2700000" algn="tl">
                  <a:srgbClr val="000000">
                    <a:alpha val="43137"/>
                  </a:srgbClr>
                </a:outerShdw>
              </a:effectLst>
            </a:endParaRPr>
          </a:p>
        </p:txBody>
      </p:sp>
      <p:cxnSp>
        <p:nvCxnSpPr>
          <p:cNvPr id="24" name="Straight Arrow Connector 23"/>
          <p:cNvCxnSpPr/>
          <p:nvPr/>
        </p:nvCxnSpPr>
        <p:spPr>
          <a:xfrm>
            <a:off x="2425148" y="1733729"/>
            <a:ext cx="1006282" cy="1402382"/>
          </a:xfrm>
          <a:prstGeom prst="straightConnector1">
            <a:avLst/>
          </a:prstGeom>
          <a:ln w="28575">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0097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right)">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childTnLst>
                          </p:cTn>
                        </p:par>
                        <p:par>
                          <p:cTn id="22" fill="hold">
                            <p:stCondLst>
                              <p:cond delay="500"/>
                            </p:stCondLst>
                            <p:childTnLst>
                              <p:par>
                                <p:cTn id="23" presetID="22" presetClass="entr" presetSubtype="2" fill="hold"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righ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par>
                          <p:cTn id="31" fill="hold">
                            <p:stCondLst>
                              <p:cond delay="500"/>
                            </p:stCondLst>
                            <p:childTnLst>
                              <p:par>
                                <p:cTn id="32" presetID="22" presetClass="entr" presetSubtype="1" fill="hold"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up)">
                                      <p:cBhvr>
                                        <p:cTn id="3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7"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6175711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632311"/>
          </a:xfrm>
          <a:prstGeom prst="rect">
            <a:avLst/>
          </a:prstGeom>
          <a:noFill/>
        </p:spPr>
        <p:txBody>
          <a:bodyPr wrap="square" rtlCol="0">
            <a:spAutoFit/>
          </a:bodyPr>
          <a:lstStyle/>
          <a:p>
            <a:r>
              <a:rPr lang="en-US" sz="3600" dirty="0">
                <a:solidFill>
                  <a:srgbClr val="FFFF00"/>
                </a:solidFill>
              </a:rPr>
              <a:t>M&amp;D, pg. 567 ~ </a:t>
            </a:r>
            <a:r>
              <a:rPr lang="en-US" sz="3600" dirty="0" smtClean="0"/>
              <a:t>“To </a:t>
            </a:r>
            <a:r>
              <a:rPr lang="en-US" sz="3600" dirty="0"/>
              <a:t>prevent the light from escaping at once the Demons forbade Adam to eat the fruit of 'Knowledge of good and evil,' by which he would have known the Empire of Light and that of Darkness.  He obeyed; an Angel of Light induced him to transgress, and gave him the means of victory; but the Demons created Eve, who seduced him into an act </a:t>
            </a:r>
            <a:r>
              <a:rPr lang="en-US" sz="3600" dirty="0" smtClean="0"/>
              <a:t>of</a:t>
            </a:r>
            <a:endParaRPr lang="en-US" sz="3600" dirty="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954692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2308324"/>
          </a:xfrm>
          <a:prstGeom prst="rect">
            <a:avLst/>
          </a:prstGeom>
          <a:noFill/>
        </p:spPr>
        <p:txBody>
          <a:bodyPr wrap="square" rtlCol="0">
            <a:spAutoFit/>
          </a:bodyPr>
          <a:lstStyle/>
          <a:p>
            <a:r>
              <a:rPr lang="en-US" sz="3600" dirty="0" err="1"/>
              <a:t>Sensualism</a:t>
            </a:r>
            <a:r>
              <a:rPr lang="en-US" sz="3600" dirty="0"/>
              <a:t>.  That enfeebled him, and bound him anew in the bonds of matter.  This is repeated in the case of every man that lives.”</a:t>
            </a:r>
            <a:endParaRPr lang="en-US" sz="3600" dirty="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453737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0373463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9143423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478423"/>
          </a:xfrm>
          <a:prstGeom prst="rect">
            <a:avLst/>
          </a:prstGeom>
          <a:noFill/>
        </p:spPr>
        <p:txBody>
          <a:bodyPr wrap="square" rtlCol="0">
            <a:spAutoFit/>
          </a:bodyPr>
          <a:lstStyle/>
          <a:p>
            <a:r>
              <a:rPr lang="en-US" sz="3500" dirty="0" smtClean="0">
                <a:solidFill>
                  <a:srgbClr val="FFFF00"/>
                </a:solidFill>
              </a:rPr>
              <a:t>Albert Pike, 1889 ~ </a:t>
            </a:r>
            <a:r>
              <a:rPr lang="en-US" sz="3500" dirty="0" smtClean="0"/>
              <a:t>“To </a:t>
            </a:r>
            <a:r>
              <a:rPr lang="en-US" sz="3500" dirty="0"/>
              <a:t>you, Sovereign Grand Inspectors General, we say this, that you may repeat it to the Brethren of the 32nd, 31st, and 30th degrees - The Masonic Religion should be, by all of us initiates of the high degrees, maintained in the purity of the </a:t>
            </a:r>
            <a:r>
              <a:rPr lang="en-US" sz="3500" dirty="0" err="1"/>
              <a:t>Luciferian</a:t>
            </a:r>
            <a:r>
              <a:rPr lang="en-US" sz="3500" dirty="0"/>
              <a:t> Doctrine.</a:t>
            </a:r>
          </a:p>
          <a:p>
            <a:r>
              <a:rPr lang="en-US" sz="3500" dirty="0"/>
              <a:t>"If Lucifer were not God, would </a:t>
            </a:r>
            <a:r>
              <a:rPr lang="en-US" sz="3500" dirty="0" err="1"/>
              <a:t>Adonay</a:t>
            </a:r>
            <a:r>
              <a:rPr lang="en-US" sz="3500" dirty="0"/>
              <a:t> (The God of the Christians) </a:t>
            </a:r>
            <a:r>
              <a:rPr lang="en-US" sz="3500" dirty="0" smtClean="0"/>
              <a:t>whose</a:t>
            </a:r>
            <a:r>
              <a:rPr lang="en-US" sz="3500" dirty="0"/>
              <a:t> deeds prove his cruelty, perfidy and </a:t>
            </a:r>
            <a:r>
              <a:rPr lang="en-US" sz="3500" dirty="0" smtClean="0"/>
              <a:t>hatred</a:t>
            </a:r>
            <a:endParaRPr lang="en-US" sz="35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40460396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478423"/>
          </a:xfrm>
          <a:prstGeom prst="rect">
            <a:avLst/>
          </a:prstGeom>
          <a:noFill/>
        </p:spPr>
        <p:txBody>
          <a:bodyPr wrap="square" rtlCol="0">
            <a:spAutoFit/>
          </a:bodyPr>
          <a:lstStyle/>
          <a:p>
            <a:r>
              <a:rPr lang="en-US" sz="3500" dirty="0"/>
              <a:t>of man, </a:t>
            </a:r>
            <a:r>
              <a:rPr lang="en-US" sz="3500" dirty="0" smtClean="0"/>
              <a:t>barbarism and </a:t>
            </a:r>
            <a:r>
              <a:rPr lang="en-US" sz="3500" dirty="0"/>
              <a:t>repulsion for science, would </a:t>
            </a:r>
            <a:r>
              <a:rPr lang="en-US" sz="3500" dirty="0" err="1"/>
              <a:t>Adonay</a:t>
            </a:r>
            <a:r>
              <a:rPr lang="en-US" sz="3500" dirty="0"/>
              <a:t> and his priests, calumniate him?</a:t>
            </a:r>
          </a:p>
          <a:p>
            <a:r>
              <a:rPr lang="en-US" sz="3500" dirty="0" smtClean="0"/>
              <a:t>“Yes</a:t>
            </a:r>
            <a:r>
              <a:rPr lang="en-US" sz="3500" dirty="0"/>
              <a:t>, Lucifer is God, and unfortunately </a:t>
            </a:r>
            <a:r>
              <a:rPr lang="en-US" sz="3500" dirty="0" err="1"/>
              <a:t>Adonay</a:t>
            </a:r>
            <a:r>
              <a:rPr lang="en-US" sz="3500" dirty="0"/>
              <a:t> is also god. For the eternal law is that there is no light without shade, no beauty without ugliness, no white without black, for the absolute can only exist as two gods: darkness </a:t>
            </a:r>
            <a:r>
              <a:rPr lang="en-US" sz="3500" dirty="0" smtClean="0"/>
              <a:t>being </a:t>
            </a:r>
            <a:r>
              <a:rPr lang="en-US" sz="3500" dirty="0"/>
              <a:t>necessary for light to serve as its foil </a:t>
            </a:r>
            <a:endParaRPr lang="en-US" sz="35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7082479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478423"/>
          </a:xfrm>
          <a:prstGeom prst="rect">
            <a:avLst/>
          </a:prstGeom>
          <a:noFill/>
        </p:spPr>
        <p:txBody>
          <a:bodyPr wrap="square" rtlCol="0">
            <a:spAutoFit/>
          </a:bodyPr>
          <a:lstStyle/>
          <a:p>
            <a:r>
              <a:rPr lang="en-US" sz="3500" dirty="0" smtClean="0"/>
              <a:t>as </a:t>
            </a:r>
            <a:r>
              <a:rPr lang="en-US" sz="3500" dirty="0"/>
              <a:t>the pedestal is necessary to the statue, and the brake to the locomotive.</a:t>
            </a:r>
          </a:p>
          <a:p>
            <a:r>
              <a:rPr lang="en-US" sz="3500" dirty="0" smtClean="0"/>
              <a:t>“Thus</a:t>
            </a:r>
            <a:r>
              <a:rPr lang="en-US" sz="3500" dirty="0"/>
              <a:t>, the doctrine of Satanism is a heresy; and the true and pure philosophical religion is the belief in Lucifer, the equal of </a:t>
            </a:r>
            <a:r>
              <a:rPr lang="en-US" sz="3500" dirty="0" err="1"/>
              <a:t>Adonay</a:t>
            </a:r>
            <a:r>
              <a:rPr lang="en-US" sz="3500" dirty="0"/>
              <a:t>; but Lucifer, God of Light and God of Good, is struggling for humanity against </a:t>
            </a:r>
            <a:r>
              <a:rPr lang="en-US" sz="3500" dirty="0" err="1"/>
              <a:t>Adonay</a:t>
            </a:r>
            <a:r>
              <a:rPr lang="en-US" sz="3500" dirty="0"/>
              <a:t>, the God of Darkness and Evil."</a:t>
            </a:r>
            <a:endParaRPr lang="en-US" sz="3500" dirty="0">
              <a:solidFill>
                <a:srgbClr val="FFFF00"/>
              </a:solidFill>
            </a:endParaRPr>
          </a:p>
          <a:p>
            <a:endParaRPr lang="en-US" sz="35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8982039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1200329"/>
          </a:xfrm>
          <a:prstGeom prst="rect">
            <a:avLst/>
          </a:prstGeom>
          <a:noFill/>
        </p:spPr>
        <p:txBody>
          <a:bodyPr wrap="square" rtlCol="0">
            <a:spAutoFit/>
          </a:bodyPr>
          <a:lstStyle/>
          <a:p>
            <a:r>
              <a:rPr lang="en-US" sz="3600" dirty="0">
                <a:solidFill>
                  <a:srgbClr val="FFFF00"/>
                </a:solidFill>
              </a:rPr>
              <a:t>Encyclopedia of Freemasonry, pg. 618 ~ </a:t>
            </a:r>
            <a:r>
              <a:rPr lang="en-US" sz="3600" dirty="0"/>
              <a:t>“Freemasonry is not Christianity …”</a:t>
            </a:r>
            <a:endParaRPr lang="en-US" sz="35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5113457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9675858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8" name="Freeform 127"/>
          <p:cNvSpPr/>
          <p:nvPr/>
        </p:nvSpPr>
        <p:spPr>
          <a:xfrm>
            <a:off x="1906077" y="1480899"/>
            <a:ext cx="6700087" cy="3348468"/>
          </a:xfrm>
          <a:custGeom>
            <a:avLst/>
            <a:gdLst>
              <a:gd name="connsiteX0" fmla="*/ 0 w 6697683"/>
              <a:gd name="connsiteY0" fmla="*/ 3182587 h 3206338"/>
              <a:gd name="connsiteX1" fmla="*/ 356260 w 6697683"/>
              <a:gd name="connsiteY1" fmla="*/ 3158837 h 3206338"/>
              <a:gd name="connsiteX2" fmla="*/ 736270 w 6697683"/>
              <a:gd name="connsiteY2" fmla="*/ 3158837 h 3206338"/>
              <a:gd name="connsiteX3" fmla="*/ 1128156 w 6697683"/>
              <a:gd name="connsiteY3" fmla="*/ 3158837 h 3206338"/>
              <a:gd name="connsiteX4" fmla="*/ 1484415 w 6697683"/>
              <a:gd name="connsiteY4" fmla="*/ 3158837 h 3206338"/>
              <a:gd name="connsiteX5" fmla="*/ 1840675 w 6697683"/>
              <a:gd name="connsiteY5" fmla="*/ 3146961 h 3206338"/>
              <a:gd name="connsiteX6" fmla="*/ 2232561 w 6697683"/>
              <a:gd name="connsiteY6" fmla="*/ 3135086 h 3206338"/>
              <a:gd name="connsiteX7" fmla="*/ 2576945 w 6697683"/>
              <a:gd name="connsiteY7" fmla="*/ 3111335 h 3206338"/>
              <a:gd name="connsiteX8" fmla="*/ 2980706 w 6697683"/>
              <a:gd name="connsiteY8" fmla="*/ 3087585 h 3206338"/>
              <a:gd name="connsiteX9" fmla="*/ 3360717 w 6697683"/>
              <a:gd name="connsiteY9" fmla="*/ 3063834 h 3206338"/>
              <a:gd name="connsiteX10" fmla="*/ 3693226 w 6697683"/>
              <a:gd name="connsiteY10" fmla="*/ 3028208 h 3206338"/>
              <a:gd name="connsiteX11" fmla="*/ 4073236 w 6697683"/>
              <a:gd name="connsiteY11" fmla="*/ 3004457 h 3206338"/>
              <a:gd name="connsiteX12" fmla="*/ 4441371 w 6697683"/>
              <a:gd name="connsiteY12" fmla="*/ 2945081 h 3206338"/>
              <a:gd name="connsiteX13" fmla="*/ 4809506 w 6697683"/>
              <a:gd name="connsiteY13" fmla="*/ 2790701 h 3206338"/>
              <a:gd name="connsiteX14" fmla="*/ 5189517 w 6697683"/>
              <a:gd name="connsiteY14" fmla="*/ 2529444 h 3206338"/>
              <a:gd name="connsiteX15" fmla="*/ 5569527 w 6697683"/>
              <a:gd name="connsiteY15" fmla="*/ 2125683 h 3206338"/>
              <a:gd name="connsiteX16" fmla="*/ 5949538 w 6697683"/>
              <a:gd name="connsiteY16" fmla="*/ 1460665 h 3206338"/>
              <a:gd name="connsiteX17" fmla="*/ 6329548 w 6697683"/>
              <a:gd name="connsiteY17" fmla="*/ 641268 h 3206338"/>
              <a:gd name="connsiteX18" fmla="*/ 6662057 w 6697683"/>
              <a:gd name="connsiteY18" fmla="*/ 0 h 3206338"/>
              <a:gd name="connsiteX19" fmla="*/ 6697683 w 6697683"/>
              <a:gd name="connsiteY19" fmla="*/ 3206338 h 3206338"/>
              <a:gd name="connsiteX20" fmla="*/ 0 w 6697683"/>
              <a:gd name="connsiteY20" fmla="*/ 3182587 h 3206338"/>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84415 w 6703000"/>
              <a:gd name="connsiteY4" fmla="*/ 3240723 h 3288224"/>
              <a:gd name="connsiteX5" fmla="*/ 1840675 w 6703000"/>
              <a:gd name="connsiteY5" fmla="*/ 3228847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40675 w 6703000"/>
              <a:gd name="connsiteY5" fmla="*/ 3228847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216972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04083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576945 w 6703000"/>
              <a:gd name="connsiteY7" fmla="*/ 3193221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80706 w 6703000"/>
              <a:gd name="connsiteY8" fmla="*/ 3169471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60717 w 6703000"/>
              <a:gd name="connsiteY9" fmla="*/ 31457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26851 w 6703000"/>
              <a:gd name="connsiteY9" fmla="*/ 2919942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58128 w 6703000"/>
              <a:gd name="connsiteY8" fmla="*/ 3011426 h 3288224"/>
              <a:gd name="connsiteX9" fmla="*/ 3326851 w 6703000"/>
              <a:gd name="connsiteY9" fmla="*/ 29425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693226 w 6703000"/>
              <a:gd name="connsiteY10" fmla="*/ 3110094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073236 w 6703000"/>
              <a:gd name="connsiteY11" fmla="*/ 3086343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41371 w 6703000"/>
              <a:gd name="connsiteY12" fmla="*/ 3026967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09506 w 6703000"/>
              <a:gd name="connsiteY13" fmla="*/ 28725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43373 w 6703000"/>
              <a:gd name="connsiteY13" fmla="*/ 1551787 h 3288224"/>
              <a:gd name="connsiteX14" fmla="*/ 5189517 w 6703000"/>
              <a:gd name="connsiteY14" fmla="*/ 2611330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86526 w 6703000"/>
              <a:gd name="connsiteY12" fmla="*/ 1672300 h 3288224"/>
              <a:gd name="connsiteX13" fmla="*/ 4843373 w 6703000"/>
              <a:gd name="connsiteY13" fmla="*/ 1551787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43373 w 6703000"/>
              <a:gd name="connsiteY13" fmla="*/ 1551787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20795 w 6703000"/>
              <a:gd name="connsiteY13" fmla="*/ 1642098 h 3288224"/>
              <a:gd name="connsiteX14" fmla="*/ 5200806 w 6703000"/>
              <a:gd name="connsiteY14" fmla="*/ 1629197 h 3288224"/>
              <a:gd name="connsiteX15" fmla="*/ 5569527 w 6703000"/>
              <a:gd name="connsiteY15" fmla="*/ 22075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52659 w 6703000"/>
              <a:gd name="connsiteY12" fmla="*/ 1830344 h 3288224"/>
              <a:gd name="connsiteX13" fmla="*/ 4820795 w 6703000"/>
              <a:gd name="connsiteY13" fmla="*/ 1642098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20795 w 6703000"/>
              <a:gd name="connsiteY13" fmla="*/ 1642098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00806 w 6703000"/>
              <a:gd name="connsiteY14" fmla="*/ 16291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27597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49538 w 6703000"/>
              <a:gd name="connsiteY16" fmla="*/ 1542551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38249 w 6703000"/>
              <a:gd name="connsiteY16" fmla="*/ 616862 h 3288224"/>
              <a:gd name="connsiteX17" fmla="*/ 6329548 w 6703000"/>
              <a:gd name="connsiteY17" fmla="*/ 723154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703000"/>
              <a:gd name="connsiteY0" fmla="*/ 3264473 h 3288224"/>
              <a:gd name="connsiteX1" fmla="*/ 356260 w 6703000"/>
              <a:gd name="connsiteY1" fmla="*/ 3240723 h 3288224"/>
              <a:gd name="connsiteX2" fmla="*/ 736270 w 6703000"/>
              <a:gd name="connsiteY2" fmla="*/ 3240723 h 3288224"/>
              <a:gd name="connsiteX3" fmla="*/ 1128156 w 6703000"/>
              <a:gd name="connsiteY3" fmla="*/ 3240723 h 3288224"/>
              <a:gd name="connsiteX4" fmla="*/ 1495704 w 6703000"/>
              <a:gd name="connsiteY4" fmla="*/ 3184278 h 3288224"/>
              <a:gd name="connsiteX5" fmla="*/ 1851964 w 6703000"/>
              <a:gd name="connsiteY5" fmla="*/ 3149825 h 3288224"/>
              <a:gd name="connsiteX6" fmla="*/ 2232561 w 6703000"/>
              <a:gd name="connsiteY6" fmla="*/ 3149239 h 3288224"/>
              <a:gd name="connsiteX7" fmla="*/ 2610811 w 6703000"/>
              <a:gd name="connsiteY7" fmla="*/ 3080332 h 3288224"/>
              <a:gd name="connsiteX8" fmla="*/ 2946839 w 6703000"/>
              <a:gd name="connsiteY8" fmla="*/ 3056582 h 3288224"/>
              <a:gd name="connsiteX9" fmla="*/ 3326851 w 6703000"/>
              <a:gd name="connsiteY9" fmla="*/ 2942520 h 3288224"/>
              <a:gd name="connsiteX10" fmla="*/ 3715804 w 6703000"/>
              <a:gd name="connsiteY10" fmla="*/ 2692405 h 3288224"/>
              <a:gd name="connsiteX11" fmla="*/ 4118392 w 6703000"/>
              <a:gd name="connsiteY11" fmla="*/ 2329988 h 3288224"/>
              <a:gd name="connsiteX12" fmla="*/ 4418793 w 6703000"/>
              <a:gd name="connsiteY12" fmla="*/ 1943233 h 3288224"/>
              <a:gd name="connsiteX13" fmla="*/ 4809506 w 6703000"/>
              <a:gd name="connsiteY13" fmla="*/ 1732409 h 3288224"/>
              <a:gd name="connsiteX14" fmla="*/ 5223384 w 6703000"/>
              <a:gd name="connsiteY14" fmla="*/ 1516308 h 3288224"/>
              <a:gd name="connsiteX15" fmla="*/ 5603393 w 6703000"/>
              <a:gd name="connsiteY15" fmla="*/ 785169 h 3288224"/>
              <a:gd name="connsiteX16" fmla="*/ 5938249 w 6703000"/>
              <a:gd name="connsiteY16" fmla="*/ 616862 h 3288224"/>
              <a:gd name="connsiteX17" fmla="*/ 6329548 w 6703000"/>
              <a:gd name="connsiteY17" fmla="*/ 610265 h 3288224"/>
              <a:gd name="connsiteX18" fmla="*/ 6703000 w 6703000"/>
              <a:gd name="connsiteY18" fmla="*/ 0 h 3288224"/>
              <a:gd name="connsiteX19" fmla="*/ 6697683 w 6703000"/>
              <a:gd name="connsiteY19" fmla="*/ 3288224 h 3288224"/>
              <a:gd name="connsiteX20" fmla="*/ 0 w 6703000"/>
              <a:gd name="connsiteY20" fmla="*/ 3264473 h 3288224"/>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603393 w 6697790"/>
              <a:gd name="connsiteY15" fmla="*/ 209436 h 2712491"/>
              <a:gd name="connsiteX16" fmla="*/ 5938249 w 6697790"/>
              <a:gd name="connsiteY16" fmla="*/ 411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411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18392 w 6697790"/>
              <a:gd name="connsiteY11" fmla="*/ 17542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29681 w 6697790"/>
              <a:gd name="connsiteY11" fmla="*/ 1855855 h 2712491"/>
              <a:gd name="connsiteX12" fmla="*/ 4418793 w 6697790"/>
              <a:gd name="connsiteY12" fmla="*/ 1367500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15804 w 6697790"/>
              <a:gd name="connsiteY10" fmla="*/ 2116672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56260 w 6697790"/>
              <a:gd name="connsiteY1" fmla="*/ 2664990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385756 w 6697790"/>
              <a:gd name="connsiteY1" fmla="*/ 983674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405420 w 6697790"/>
              <a:gd name="connsiteY1" fmla="*/ 256087 h 2712491"/>
              <a:gd name="connsiteX2" fmla="*/ 736270 w 6697790"/>
              <a:gd name="connsiteY2" fmla="*/ 2664990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405420 w 6697790"/>
              <a:gd name="connsiteY1" fmla="*/ 256087 h 2712491"/>
              <a:gd name="connsiteX2" fmla="*/ 746102 w 6697790"/>
              <a:gd name="connsiteY2" fmla="*/ 118435 h 2712491"/>
              <a:gd name="connsiteX3" fmla="*/ 1128156 w 6697790"/>
              <a:gd name="connsiteY3" fmla="*/ 266499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405420 w 6697790"/>
              <a:gd name="connsiteY1" fmla="*/ 256087 h 2712491"/>
              <a:gd name="connsiteX2" fmla="*/ 746102 w 6697790"/>
              <a:gd name="connsiteY2" fmla="*/ 118435 h 2712491"/>
              <a:gd name="connsiteX3" fmla="*/ 1167485 w 6697790"/>
              <a:gd name="connsiteY3" fmla="*/ 619880 h 2712491"/>
              <a:gd name="connsiteX4" fmla="*/ 1495704 w 6697790"/>
              <a:gd name="connsiteY4" fmla="*/ 2608545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405420 w 6697790"/>
              <a:gd name="connsiteY1" fmla="*/ 256087 h 2712491"/>
              <a:gd name="connsiteX2" fmla="*/ 746102 w 6697790"/>
              <a:gd name="connsiteY2" fmla="*/ 118435 h 2712491"/>
              <a:gd name="connsiteX3" fmla="*/ 1167485 w 6697790"/>
              <a:gd name="connsiteY3" fmla="*/ 619880 h 2712491"/>
              <a:gd name="connsiteX4" fmla="*/ 1515368 w 6697790"/>
              <a:gd name="connsiteY4" fmla="*/ 937061 h 2712491"/>
              <a:gd name="connsiteX5" fmla="*/ 1851964 w 6697790"/>
              <a:gd name="connsiteY5" fmla="*/ 2574092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2688740 h 2712491"/>
              <a:gd name="connsiteX1" fmla="*/ 405420 w 6697790"/>
              <a:gd name="connsiteY1" fmla="*/ 256087 h 2712491"/>
              <a:gd name="connsiteX2" fmla="*/ 746102 w 6697790"/>
              <a:gd name="connsiteY2" fmla="*/ 118435 h 2712491"/>
              <a:gd name="connsiteX3" fmla="*/ 1167485 w 6697790"/>
              <a:gd name="connsiteY3" fmla="*/ 619880 h 2712491"/>
              <a:gd name="connsiteX4" fmla="*/ 1515368 w 6697790"/>
              <a:gd name="connsiteY4" fmla="*/ 937061 h 2712491"/>
              <a:gd name="connsiteX5" fmla="*/ 1891293 w 6697790"/>
              <a:gd name="connsiteY5" fmla="*/ 450324 h 2712491"/>
              <a:gd name="connsiteX6" fmla="*/ 2232561 w 6697790"/>
              <a:gd name="connsiteY6" fmla="*/ 2573506 h 2712491"/>
              <a:gd name="connsiteX7" fmla="*/ 2610811 w 6697790"/>
              <a:gd name="connsiteY7" fmla="*/ 2504599 h 2712491"/>
              <a:gd name="connsiteX8" fmla="*/ 2946839 w 6697790"/>
              <a:gd name="connsiteY8" fmla="*/ 2480849 h 2712491"/>
              <a:gd name="connsiteX9" fmla="*/ 3326851 w 6697790"/>
              <a:gd name="connsiteY9" fmla="*/ 2366787 h 2712491"/>
              <a:gd name="connsiteX10" fmla="*/ 3704515 w 6697790"/>
              <a:gd name="connsiteY10" fmla="*/ 1958627 h 2712491"/>
              <a:gd name="connsiteX11" fmla="*/ 4129681 w 6697790"/>
              <a:gd name="connsiteY11" fmla="*/ 1855855 h 2712491"/>
              <a:gd name="connsiteX12" fmla="*/ 4463948 w 6697790"/>
              <a:gd name="connsiteY12" fmla="*/ 1740034 h 2712491"/>
              <a:gd name="connsiteX13" fmla="*/ 4809506 w 6697790"/>
              <a:gd name="connsiteY13" fmla="*/ 1156676 h 2712491"/>
              <a:gd name="connsiteX14" fmla="*/ 5223384 w 6697790"/>
              <a:gd name="connsiteY14" fmla="*/ 940575 h 2712491"/>
              <a:gd name="connsiteX15" fmla="*/ 5592104 w 6697790"/>
              <a:gd name="connsiteY15" fmla="*/ 435214 h 2712491"/>
              <a:gd name="connsiteX16" fmla="*/ 5938249 w 6697790"/>
              <a:gd name="connsiteY16" fmla="*/ 142729 h 2712491"/>
              <a:gd name="connsiteX17" fmla="*/ 6329548 w 6697790"/>
              <a:gd name="connsiteY17" fmla="*/ 34532 h 2712491"/>
              <a:gd name="connsiteX18" fmla="*/ 6680422 w 6697790"/>
              <a:gd name="connsiteY18" fmla="*/ 0 h 2712491"/>
              <a:gd name="connsiteX19" fmla="*/ 6697683 w 6697790"/>
              <a:gd name="connsiteY19" fmla="*/ 2712491 h 2712491"/>
              <a:gd name="connsiteX20" fmla="*/ 0 w 6697790"/>
              <a:gd name="connsiteY20" fmla="*/ 2688740 h 2712491"/>
              <a:gd name="connsiteX0" fmla="*/ 0 w 6697790"/>
              <a:gd name="connsiteY0" fmla="*/ 3045247 h 3068998"/>
              <a:gd name="connsiteX1" fmla="*/ 405420 w 6697790"/>
              <a:gd name="connsiteY1" fmla="*/ 612594 h 3068998"/>
              <a:gd name="connsiteX2" fmla="*/ 746102 w 6697790"/>
              <a:gd name="connsiteY2" fmla="*/ 474942 h 3068998"/>
              <a:gd name="connsiteX3" fmla="*/ 1167485 w 6697790"/>
              <a:gd name="connsiteY3" fmla="*/ 976387 h 3068998"/>
              <a:gd name="connsiteX4" fmla="*/ 1515368 w 6697790"/>
              <a:gd name="connsiteY4" fmla="*/ 1293568 h 3068998"/>
              <a:gd name="connsiteX5" fmla="*/ 1891293 w 6697790"/>
              <a:gd name="connsiteY5" fmla="*/ 806831 h 3068998"/>
              <a:gd name="connsiteX6" fmla="*/ 2242393 w 6697790"/>
              <a:gd name="connsiteY6" fmla="*/ 0 h 3068998"/>
              <a:gd name="connsiteX7" fmla="*/ 2610811 w 6697790"/>
              <a:gd name="connsiteY7" fmla="*/ 2861106 h 3068998"/>
              <a:gd name="connsiteX8" fmla="*/ 2946839 w 6697790"/>
              <a:gd name="connsiteY8" fmla="*/ 2837356 h 3068998"/>
              <a:gd name="connsiteX9" fmla="*/ 3326851 w 6697790"/>
              <a:gd name="connsiteY9" fmla="*/ 2723294 h 3068998"/>
              <a:gd name="connsiteX10" fmla="*/ 3704515 w 6697790"/>
              <a:gd name="connsiteY10" fmla="*/ 2315134 h 3068998"/>
              <a:gd name="connsiteX11" fmla="*/ 4129681 w 6697790"/>
              <a:gd name="connsiteY11" fmla="*/ 2212362 h 3068998"/>
              <a:gd name="connsiteX12" fmla="*/ 4463948 w 6697790"/>
              <a:gd name="connsiteY12" fmla="*/ 2096541 h 3068998"/>
              <a:gd name="connsiteX13" fmla="*/ 4809506 w 6697790"/>
              <a:gd name="connsiteY13" fmla="*/ 1513183 h 3068998"/>
              <a:gd name="connsiteX14" fmla="*/ 5223384 w 6697790"/>
              <a:gd name="connsiteY14" fmla="*/ 1297082 h 3068998"/>
              <a:gd name="connsiteX15" fmla="*/ 5592104 w 6697790"/>
              <a:gd name="connsiteY15" fmla="*/ 791721 h 3068998"/>
              <a:gd name="connsiteX16" fmla="*/ 5938249 w 6697790"/>
              <a:gd name="connsiteY16" fmla="*/ 499236 h 3068998"/>
              <a:gd name="connsiteX17" fmla="*/ 6329548 w 6697790"/>
              <a:gd name="connsiteY17" fmla="*/ 391039 h 3068998"/>
              <a:gd name="connsiteX18" fmla="*/ 6680422 w 6697790"/>
              <a:gd name="connsiteY18" fmla="*/ 356507 h 3068998"/>
              <a:gd name="connsiteX19" fmla="*/ 6697683 w 6697790"/>
              <a:gd name="connsiteY19" fmla="*/ 3068998 h 3068998"/>
              <a:gd name="connsiteX20" fmla="*/ 0 w 6697790"/>
              <a:gd name="connsiteY20" fmla="*/ 3045247 h 3068998"/>
              <a:gd name="connsiteX0" fmla="*/ 0 w 6697790"/>
              <a:gd name="connsiteY0" fmla="*/ 3300967 h 3324718"/>
              <a:gd name="connsiteX1" fmla="*/ 405420 w 6697790"/>
              <a:gd name="connsiteY1" fmla="*/ 868314 h 3324718"/>
              <a:gd name="connsiteX2" fmla="*/ 746102 w 6697790"/>
              <a:gd name="connsiteY2" fmla="*/ 730662 h 3324718"/>
              <a:gd name="connsiteX3" fmla="*/ 1167485 w 6697790"/>
              <a:gd name="connsiteY3" fmla="*/ 1232107 h 3324718"/>
              <a:gd name="connsiteX4" fmla="*/ 1515368 w 6697790"/>
              <a:gd name="connsiteY4" fmla="*/ 1549288 h 3324718"/>
              <a:gd name="connsiteX5" fmla="*/ 1891293 w 6697790"/>
              <a:gd name="connsiteY5" fmla="*/ 1062551 h 3324718"/>
              <a:gd name="connsiteX6" fmla="*/ 2242393 w 6697790"/>
              <a:gd name="connsiteY6" fmla="*/ 255720 h 3324718"/>
              <a:gd name="connsiteX7" fmla="*/ 2650140 w 6697790"/>
              <a:gd name="connsiteY7" fmla="*/ 0 h 3324718"/>
              <a:gd name="connsiteX8" fmla="*/ 2946839 w 6697790"/>
              <a:gd name="connsiteY8" fmla="*/ 3093076 h 3324718"/>
              <a:gd name="connsiteX9" fmla="*/ 3326851 w 6697790"/>
              <a:gd name="connsiteY9" fmla="*/ 2979014 h 3324718"/>
              <a:gd name="connsiteX10" fmla="*/ 3704515 w 6697790"/>
              <a:gd name="connsiteY10" fmla="*/ 2570854 h 3324718"/>
              <a:gd name="connsiteX11" fmla="*/ 4129681 w 6697790"/>
              <a:gd name="connsiteY11" fmla="*/ 2468082 h 3324718"/>
              <a:gd name="connsiteX12" fmla="*/ 4463948 w 6697790"/>
              <a:gd name="connsiteY12" fmla="*/ 2352261 h 3324718"/>
              <a:gd name="connsiteX13" fmla="*/ 4809506 w 6697790"/>
              <a:gd name="connsiteY13" fmla="*/ 1768903 h 3324718"/>
              <a:gd name="connsiteX14" fmla="*/ 5223384 w 6697790"/>
              <a:gd name="connsiteY14" fmla="*/ 1552802 h 3324718"/>
              <a:gd name="connsiteX15" fmla="*/ 5592104 w 6697790"/>
              <a:gd name="connsiteY15" fmla="*/ 1047441 h 3324718"/>
              <a:gd name="connsiteX16" fmla="*/ 5938249 w 6697790"/>
              <a:gd name="connsiteY16" fmla="*/ 754956 h 3324718"/>
              <a:gd name="connsiteX17" fmla="*/ 6329548 w 6697790"/>
              <a:gd name="connsiteY17" fmla="*/ 646759 h 3324718"/>
              <a:gd name="connsiteX18" fmla="*/ 6680422 w 6697790"/>
              <a:gd name="connsiteY18" fmla="*/ 612227 h 3324718"/>
              <a:gd name="connsiteX19" fmla="*/ 6697683 w 6697790"/>
              <a:gd name="connsiteY19" fmla="*/ 3324718 h 3324718"/>
              <a:gd name="connsiteX20" fmla="*/ 0 w 6697790"/>
              <a:gd name="connsiteY20" fmla="*/ 3300967 h 332471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26851 w 6697790"/>
              <a:gd name="connsiteY9" fmla="*/ 3002764 h 3348468"/>
              <a:gd name="connsiteX10" fmla="*/ 3704515 w 6697790"/>
              <a:gd name="connsiteY10" fmla="*/ 2594604 h 3348468"/>
              <a:gd name="connsiteX11" fmla="*/ 4129681 w 6697790"/>
              <a:gd name="connsiteY11" fmla="*/ 2491832 h 3348468"/>
              <a:gd name="connsiteX12" fmla="*/ 4463948 w 6697790"/>
              <a:gd name="connsiteY12" fmla="*/ 2376011 h 3348468"/>
              <a:gd name="connsiteX13" fmla="*/ 4809506 w 6697790"/>
              <a:gd name="connsiteY13" fmla="*/ 1792653 h 3348468"/>
              <a:gd name="connsiteX14" fmla="*/ 5223384 w 6697790"/>
              <a:gd name="connsiteY14" fmla="*/ 1576552 h 3348468"/>
              <a:gd name="connsiteX15" fmla="*/ 5592104 w 6697790"/>
              <a:gd name="connsiteY15" fmla="*/ 1071191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04515 w 6697790"/>
              <a:gd name="connsiteY10" fmla="*/ 2594604 h 3348468"/>
              <a:gd name="connsiteX11" fmla="*/ 4129681 w 6697790"/>
              <a:gd name="connsiteY11" fmla="*/ 2491832 h 3348468"/>
              <a:gd name="connsiteX12" fmla="*/ 4463948 w 6697790"/>
              <a:gd name="connsiteY12" fmla="*/ 2376011 h 3348468"/>
              <a:gd name="connsiteX13" fmla="*/ 4809506 w 6697790"/>
              <a:gd name="connsiteY13" fmla="*/ 1792653 h 3348468"/>
              <a:gd name="connsiteX14" fmla="*/ 5223384 w 6697790"/>
              <a:gd name="connsiteY14" fmla="*/ 1576552 h 3348468"/>
              <a:gd name="connsiteX15" fmla="*/ 5592104 w 6697790"/>
              <a:gd name="connsiteY15" fmla="*/ 1071191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129681 w 6697790"/>
              <a:gd name="connsiteY11" fmla="*/ 2491832 h 3348468"/>
              <a:gd name="connsiteX12" fmla="*/ 4463948 w 6697790"/>
              <a:gd name="connsiteY12" fmla="*/ 2376011 h 3348468"/>
              <a:gd name="connsiteX13" fmla="*/ 4809506 w 6697790"/>
              <a:gd name="connsiteY13" fmla="*/ 1792653 h 3348468"/>
              <a:gd name="connsiteX14" fmla="*/ 5223384 w 6697790"/>
              <a:gd name="connsiteY14" fmla="*/ 1576552 h 3348468"/>
              <a:gd name="connsiteX15" fmla="*/ 5592104 w 6697790"/>
              <a:gd name="connsiteY15" fmla="*/ 1071191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63948 w 6697790"/>
              <a:gd name="connsiteY12" fmla="*/ 2376011 h 3348468"/>
              <a:gd name="connsiteX13" fmla="*/ 4809506 w 6697790"/>
              <a:gd name="connsiteY13" fmla="*/ 1792653 h 3348468"/>
              <a:gd name="connsiteX14" fmla="*/ 5223384 w 6697790"/>
              <a:gd name="connsiteY14" fmla="*/ 1576552 h 3348468"/>
              <a:gd name="connsiteX15" fmla="*/ 5592104 w 6697790"/>
              <a:gd name="connsiteY15" fmla="*/ 1071191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09506 w 6697790"/>
              <a:gd name="connsiteY13" fmla="*/ 1792653 h 3348468"/>
              <a:gd name="connsiteX14" fmla="*/ 5223384 w 6697790"/>
              <a:gd name="connsiteY14" fmla="*/ 1576552 h 3348468"/>
              <a:gd name="connsiteX15" fmla="*/ 5592104 w 6697790"/>
              <a:gd name="connsiteY15" fmla="*/ 1071191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23384 w 6697790"/>
              <a:gd name="connsiteY14" fmla="*/ 1576552 h 3348468"/>
              <a:gd name="connsiteX15" fmla="*/ 5592104 w 6697790"/>
              <a:gd name="connsiteY15" fmla="*/ 1071191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92104 w 6697790"/>
              <a:gd name="connsiteY15" fmla="*/ 1071191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33111 w 6697790"/>
              <a:gd name="connsiteY15" fmla="*/ 1523475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82272 w 6697790"/>
              <a:gd name="connsiteY15" fmla="*/ 1552972 h 3348468"/>
              <a:gd name="connsiteX16" fmla="*/ 5938249 w 6697790"/>
              <a:gd name="connsiteY16" fmla="*/ 778706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82272 w 6697790"/>
              <a:gd name="connsiteY15" fmla="*/ 1552972 h 3348468"/>
              <a:gd name="connsiteX16" fmla="*/ 5967746 w 6697790"/>
              <a:gd name="connsiteY16" fmla="*/ 1919248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82272 w 6697790"/>
              <a:gd name="connsiteY15" fmla="*/ 1552972 h 3348468"/>
              <a:gd name="connsiteX16" fmla="*/ 5967746 w 6697790"/>
              <a:gd name="connsiteY16" fmla="*/ 2165054 h 3348468"/>
              <a:gd name="connsiteX17" fmla="*/ 6329548 w 6697790"/>
              <a:gd name="connsiteY17" fmla="*/ 670509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82272 w 6697790"/>
              <a:gd name="connsiteY15" fmla="*/ 1552972 h 3348468"/>
              <a:gd name="connsiteX16" fmla="*/ 5967746 w 6697790"/>
              <a:gd name="connsiteY16" fmla="*/ 2165054 h 3348468"/>
              <a:gd name="connsiteX17" fmla="*/ 6309883 w 6697790"/>
              <a:gd name="connsiteY17" fmla="*/ 2312496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82272 w 6697790"/>
              <a:gd name="connsiteY15" fmla="*/ 1552972 h 3348468"/>
              <a:gd name="connsiteX16" fmla="*/ 5967746 w 6697790"/>
              <a:gd name="connsiteY16" fmla="*/ 2165054 h 3348468"/>
              <a:gd name="connsiteX17" fmla="*/ 6290219 w 6697790"/>
              <a:gd name="connsiteY17" fmla="*/ 2341993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790"/>
              <a:gd name="connsiteY0" fmla="*/ 3324717 h 3348468"/>
              <a:gd name="connsiteX1" fmla="*/ 405420 w 6697790"/>
              <a:gd name="connsiteY1" fmla="*/ 892064 h 3348468"/>
              <a:gd name="connsiteX2" fmla="*/ 746102 w 6697790"/>
              <a:gd name="connsiteY2" fmla="*/ 754412 h 3348468"/>
              <a:gd name="connsiteX3" fmla="*/ 1167485 w 6697790"/>
              <a:gd name="connsiteY3" fmla="*/ 1255857 h 3348468"/>
              <a:gd name="connsiteX4" fmla="*/ 1515368 w 6697790"/>
              <a:gd name="connsiteY4" fmla="*/ 1573038 h 3348468"/>
              <a:gd name="connsiteX5" fmla="*/ 1891293 w 6697790"/>
              <a:gd name="connsiteY5" fmla="*/ 1086301 h 3348468"/>
              <a:gd name="connsiteX6" fmla="*/ 2242393 w 6697790"/>
              <a:gd name="connsiteY6" fmla="*/ 279470 h 3348468"/>
              <a:gd name="connsiteX7" fmla="*/ 2650140 w 6697790"/>
              <a:gd name="connsiteY7" fmla="*/ 23750 h 3348468"/>
              <a:gd name="connsiteX8" fmla="*/ 2976336 w 6697790"/>
              <a:gd name="connsiteY8" fmla="*/ 0 h 3348468"/>
              <a:gd name="connsiteX9" fmla="*/ 3385844 w 6697790"/>
              <a:gd name="connsiteY9" fmla="*/ 190739 h 3348468"/>
              <a:gd name="connsiteX10" fmla="*/ 3714347 w 6697790"/>
              <a:gd name="connsiteY10" fmla="*/ 284024 h 3348468"/>
              <a:gd name="connsiteX11" fmla="*/ 4080519 w 6697790"/>
              <a:gd name="connsiteY11" fmla="*/ 486051 h 3348468"/>
              <a:gd name="connsiteX12" fmla="*/ 4493444 w 6697790"/>
              <a:gd name="connsiteY12" fmla="*/ 842179 h 3348468"/>
              <a:gd name="connsiteX13" fmla="*/ 4829171 w 6697790"/>
              <a:gd name="connsiteY13" fmla="*/ 1094562 h 3348468"/>
              <a:gd name="connsiteX14" fmla="*/ 5203720 w 6697790"/>
              <a:gd name="connsiteY14" fmla="*/ 1419236 h 3348468"/>
              <a:gd name="connsiteX15" fmla="*/ 5582272 w 6697790"/>
              <a:gd name="connsiteY15" fmla="*/ 1552972 h 3348468"/>
              <a:gd name="connsiteX16" fmla="*/ 5967746 w 6697790"/>
              <a:gd name="connsiteY16" fmla="*/ 2165054 h 3348468"/>
              <a:gd name="connsiteX17" fmla="*/ 6309884 w 6697790"/>
              <a:gd name="connsiteY17" fmla="*/ 2440316 h 3348468"/>
              <a:gd name="connsiteX18" fmla="*/ 6680422 w 6697790"/>
              <a:gd name="connsiteY18" fmla="*/ 635977 h 3348468"/>
              <a:gd name="connsiteX19" fmla="*/ 6697683 w 6697790"/>
              <a:gd name="connsiteY19" fmla="*/ 3348468 h 3348468"/>
              <a:gd name="connsiteX20" fmla="*/ 0 w 6697790"/>
              <a:gd name="connsiteY20" fmla="*/ 3324717 h 3348468"/>
              <a:gd name="connsiteX0" fmla="*/ 0 w 6697877"/>
              <a:gd name="connsiteY0" fmla="*/ 3324717 h 3359118"/>
              <a:gd name="connsiteX1" fmla="*/ 405420 w 6697877"/>
              <a:gd name="connsiteY1" fmla="*/ 892064 h 3359118"/>
              <a:gd name="connsiteX2" fmla="*/ 746102 w 6697877"/>
              <a:gd name="connsiteY2" fmla="*/ 754412 h 3359118"/>
              <a:gd name="connsiteX3" fmla="*/ 1167485 w 6697877"/>
              <a:gd name="connsiteY3" fmla="*/ 1255857 h 3359118"/>
              <a:gd name="connsiteX4" fmla="*/ 1515368 w 6697877"/>
              <a:gd name="connsiteY4" fmla="*/ 1573038 h 3359118"/>
              <a:gd name="connsiteX5" fmla="*/ 1891293 w 6697877"/>
              <a:gd name="connsiteY5" fmla="*/ 1086301 h 3359118"/>
              <a:gd name="connsiteX6" fmla="*/ 2242393 w 6697877"/>
              <a:gd name="connsiteY6" fmla="*/ 279470 h 3359118"/>
              <a:gd name="connsiteX7" fmla="*/ 2650140 w 6697877"/>
              <a:gd name="connsiteY7" fmla="*/ 23750 h 3359118"/>
              <a:gd name="connsiteX8" fmla="*/ 2976336 w 6697877"/>
              <a:gd name="connsiteY8" fmla="*/ 0 h 3359118"/>
              <a:gd name="connsiteX9" fmla="*/ 3385844 w 6697877"/>
              <a:gd name="connsiteY9" fmla="*/ 190739 h 3359118"/>
              <a:gd name="connsiteX10" fmla="*/ 3714347 w 6697877"/>
              <a:gd name="connsiteY10" fmla="*/ 284024 h 3359118"/>
              <a:gd name="connsiteX11" fmla="*/ 4080519 w 6697877"/>
              <a:gd name="connsiteY11" fmla="*/ 486051 h 3359118"/>
              <a:gd name="connsiteX12" fmla="*/ 4493444 w 6697877"/>
              <a:gd name="connsiteY12" fmla="*/ 842179 h 3359118"/>
              <a:gd name="connsiteX13" fmla="*/ 4829171 w 6697877"/>
              <a:gd name="connsiteY13" fmla="*/ 1094562 h 3359118"/>
              <a:gd name="connsiteX14" fmla="*/ 5203720 w 6697877"/>
              <a:gd name="connsiteY14" fmla="*/ 1419236 h 3359118"/>
              <a:gd name="connsiteX15" fmla="*/ 5582272 w 6697877"/>
              <a:gd name="connsiteY15" fmla="*/ 1552972 h 3359118"/>
              <a:gd name="connsiteX16" fmla="*/ 5967746 w 6697877"/>
              <a:gd name="connsiteY16" fmla="*/ 2165054 h 3359118"/>
              <a:gd name="connsiteX17" fmla="*/ 6309884 w 6697877"/>
              <a:gd name="connsiteY17" fmla="*/ 2440316 h 3359118"/>
              <a:gd name="connsiteX18" fmla="*/ 6690255 w 6697877"/>
              <a:gd name="connsiteY18" fmla="*/ 2995719 h 3359118"/>
              <a:gd name="connsiteX19" fmla="*/ 6697683 w 6697877"/>
              <a:gd name="connsiteY19" fmla="*/ 3348468 h 3359118"/>
              <a:gd name="connsiteX20" fmla="*/ 0 w 6697877"/>
              <a:gd name="connsiteY20" fmla="*/ 3324717 h 3359118"/>
              <a:gd name="connsiteX0" fmla="*/ 0 w 6697728"/>
              <a:gd name="connsiteY0" fmla="*/ 3324717 h 3348468"/>
              <a:gd name="connsiteX1" fmla="*/ 405420 w 6697728"/>
              <a:gd name="connsiteY1" fmla="*/ 892064 h 3348468"/>
              <a:gd name="connsiteX2" fmla="*/ 746102 w 6697728"/>
              <a:gd name="connsiteY2" fmla="*/ 754412 h 3348468"/>
              <a:gd name="connsiteX3" fmla="*/ 1167485 w 6697728"/>
              <a:gd name="connsiteY3" fmla="*/ 1255857 h 3348468"/>
              <a:gd name="connsiteX4" fmla="*/ 1515368 w 6697728"/>
              <a:gd name="connsiteY4" fmla="*/ 1573038 h 3348468"/>
              <a:gd name="connsiteX5" fmla="*/ 1891293 w 6697728"/>
              <a:gd name="connsiteY5" fmla="*/ 1086301 h 3348468"/>
              <a:gd name="connsiteX6" fmla="*/ 2242393 w 6697728"/>
              <a:gd name="connsiteY6" fmla="*/ 279470 h 3348468"/>
              <a:gd name="connsiteX7" fmla="*/ 2650140 w 6697728"/>
              <a:gd name="connsiteY7" fmla="*/ 23750 h 3348468"/>
              <a:gd name="connsiteX8" fmla="*/ 2976336 w 6697728"/>
              <a:gd name="connsiteY8" fmla="*/ 0 h 3348468"/>
              <a:gd name="connsiteX9" fmla="*/ 3385844 w 6697728"/>
              <a:gd name="connsiteY9" fmla="*/ 190739 h 3348468"/>
              <a:gd name="connsiteX10" fmla="*/ 3714347 w 6697728"/>
              <a:gd name="connsiteY10" fmla="*/ 284024 h 3348468"/>
              <a:gd name="connsiteX11" fmla="*/ 4080519 w 6697728"/>
              <a:gd name="connsiteY11" fmla="*/ 486051 h 3348468"/>
              <a:gd name="connsiteX12" fmla="*/ 4493444 w 6697728"/>
              <a:gd name="connsiteY12" fmla="*/ 842179 h 3348468"/>
              <a:gd name="connsiteX13" fmla="*/ 4829171 w 6697728"/>
              <a:gd name="connsiteY13" fmla="*/ 1094562 h 3348468"/>
              <a:gd name="connsiteX14" fmla="*/ 5203720 w 6697728"/>
              <a:gd name="connsiteY14" fmla="*/ 1419236 h 3348468"/>
              <a:gd name="connsiteX15" fmla="*/ 5582272 w 6697728"/>
              <a:gd name="connsiteY15" fmla="*/ 1552972 h 3348468"/>
              <a:gd name="connsiteX16" fmla="*/ 5967746 w 6697728"/>
              <a:gd name="connsiteY16" fmla="*/ 2165054 h 3348468"/>
              <a:gd name="connsiteX17" fmla="*/ 6309884 w 6697728"/>
              <a:gd name="connsiteY17" fmla="*/ 2440316 h 3348468"/>
              <a:gd name="connsiteX18" fmla="*/ 6690255 w 6697728"/>
              <a:gd name="connsiteY18" fmla="*/ 2995719 h 3348468"/>
              <a:gd name="connsiteX19" fmla="*/ 6697683 w 6697728"/>
              <a:gd name="connsiteY19" fmla="*/ 3348468 h 3348468"/>
              <a:gd name="connsiteX20" fmla="*/ 0 w 6697728"/>
              <a:gd name="connsiteY20" fmla="*/ 3324717 h 3348468"/>
              <a:gd name="connsiteX0" fmla="*/ 0 w 6697728"/>
              <a:gd name="connsiteY0" fmla="*/ 3324717 h 3348468"/>
              <a:gd name="connsiteX1" fmla="*/ 30878 w 6697728"/>
              <a:gd name="connsiteY1" fmla="*/ 1340959 h 3348468"/>
              <a:gd name="connsiteX2" fmla="*/ 405420 w 6697728"/>
              <a:gd name="connsiteY2" fmla="*/ 892064 h 3348468"/>
              <a:gd name="connsiteX3" fmla="*/ 746102 w 6697728"/>
              <a:gd name="connsiteY3" fmla="*/ 754412 h 3348468"/>
              <a:gd name="connsiteX4" fmla="*/ 1167485 w 6697728"/>
              <a:gd name="connsiteY4" fmla="*/ 1255857 h 3348468"/>
              <a:gd name="connsiteX5" fmla="*/ 1515368 w 6697728"/>
              <a:gd name="connsiteY5" fmla="*/ 1573038 h 3348468"/>
              <a:gd name="connsiteX6" fmla="*/ 1891293 w 6697728"/>
              <a:gd name="connsiteY6" fmla="*/ 1086301 h 3348468"/>
              <a:gd name="connsiteX7" fmla="*/ 2242393 w 6697728"/>
              <a:gd name="connsiteY7" fmla="*/ 279470 h 3348468"/>
              <a:gd name="connsiteX8" fmla="*/ 2650140 w 6697728"/>
              <a:gd name="connsiteY8" fmla="*/ 23750 h 3348468"/>
              <a:gd name="connsiteX9" fmla="*/ 2976336 w 6697728"/>
              <a:gd name="connsiteY9" fmla="*/ 0 h 3348468"/>
              <a:gd name="connsiteX10" fmla="*/ 3385844 w 6697728"/>
              <a:gd name="connsiteY10" fmla="*/ 190739 h 3348468"/>
              <a:gd name="connsiteX11" fmla="*/ 3714347 w 6697728"/>
              <a:gd name="connsiteY11" fmla="*/ 284024 h 3348468"/>
              <a:gd name="connsiteX12" fmla="*/ 4080519 w 6697728"/>
              <a:gd name="connsiteY12" fmla="*/ 486051 h 3348468"/>
              <a:gd name="connsiteX13" fmla="*/ 4493444 w 6697728"/>
              <a:gd name="connsiteY13" fmla="*/ 842179 h 3348468"/>
              <a:gd name="connsiteX14" fmla="*/ 4829171 w 6697728"/>
              <a:gd name="connsiteY14" fmla="*/ 1094562 h 3348468"/>
              <a:gd name="connsiteX15" fmla="*/ 5203720 w 6697728"/>
              <a:gd name="connsiteY15" fmla="*/ 1419236 h 3348468"/>
              <a:gd name="connsiteX16" fmla="*/ 5582272 w 6697728"/>
              <a:gd name="connsiteY16" fmla="*/ 1552972 h 3348468"/>
              <a:gd name="connsiteX17" fmla="*/ 5967746 w 6697728"/>
              <a:gd name="connsiteY17" fmla="*/ 2165054 h 3348468"/>
              <a:gd name="connsiteX18" fmla="*/ 6309884 w 6697728"/>
              <a:gd name="connsiteY18" fmla="*/ 2440316 h 3348468"/>
              <a:gd name="connsiteX19" fmla="*/ 6690255 w 6697728"/>
              <a:gd name="connsiteY19" fmla="*/ 2995719 h 3348468"/>
              <a:gd name="connsiteX20" fmla="*/ 6697683 w 6697728"/>
              <a:gd name="connsiteY20" fmla="*/ 3348468 h 3348468"/>
              <a:gd name="connsiteX21" fmla="*/ 0 w 6697728"/>
              <a:gd name="connsiteY21" fmla="*/ 3324717 h 3348468"/>
              <a:gd name="connsiteX0" fmla="*/ 0 w 6700087"/>
              <a:gd name="connsiteY0" fmla="*/ 3324717 h 3348468"/>
              <a:gd name="connsiteX1" fmla="*/ 30878 w 6700087"/>
              <a:gd name="connsiteY1" fmla="*/ 1340959 h 3348468"/>
              <a:gd name="connsiteX2" fmla="*/ 405420 w 6700087"/>
              <a:gd name="connsiteY2" fmla="*/ 892064 h 3348468"/>
              <a:gd name="connsiteX3" fmla="*/ 746102 w 6700087"/>
              <a:gd name="connsiteY3" fmla="*/ 754412 h 3348468"/>
              <a:gd name="connsiteX4" fmla="*/ 1167485 w 6700087"/>
              <a:gd name="connsiteY4" fmla="*/ 1255857 h 3348468"/>
              <a:gd name="connsiteX5" fmla="*/ 1515368 w 6700087"/>
              <a:gd name="connsiteY5" fmla="*/ 1573038 h 3348468"/>
              <a:gd name="connsiteX6" fmla="*/ 1891293 w 6700087"/>
              <a:gd name="connsiteY6" fmla="*/ 1086301 h 3348468"/>
              <a:gd name="connsiteX7" fmla="*/ 2242393 w 6700087"/>
              <a:gd name="connsiteY7" fmla="*/ 279470 h 3348468"/>
              <a:gd name="connsiteX8" fmla="*/ 2650140 w 6700087"/>
              <a:gd name="connsiteY8" fmla="*/ 23750 h 3348468"/>
              <a:gd name="connsiteX9" fmla="*/ 2976336 w 6700087"/>
              <a:gd name="connsiteY9" fmla="*/ 0 h 3348468"/>
              <a:gd name="connsiteX10" fmla="*/ 3385844 w 6700087"/>
              <a:gd name="connsiteY10" fmla="*/ 190739 h 3348468"/>
              <a:gd name="connsiteX11" fmla="*/ 3714347 w 6700087"/>
              <a:gd name="connsiteY11" fmla="*/ 284024 h 3348468"/>
              <a:gd name="connsiteX12" fmla="*/ 4080519 w 6700087"/>
              <a:gd name="connsiteY12" fmla="*/ 486051 h 3348468"/>
              <a:gd name="connsiteX13" fmla="*/ 4493444 w 6700087"/>
              <a:gd name="connsiteY13" fmla="*/ 842179 h 3348468"/>
              <a:gd name="connsiteX14" fmla="*/ 4829171 w 6700087"/>
              <a:gd name="connsiteY14" fmla="*/ 1094562 h 3348468"/>
              <a:gd name="connsiteX15" fmla="*/ 5203720 w 6700087"/>
              <a:gd name="connsiteY15" fmla="*/ 1419236 h 3348468"/>
              <a:gd name="connsiteX16" fmla="*/ 5582272 w 6700087"/>
              <a:gd name="connsiteY16" fmla="*/ 1552972 h 3348468"/>
              <a:gd name="connsiteX17" fmla="*/ 5967746 w 6700087"/>
              <a:gd name="connsiteY17" fmla="*/ 2165054 h 3348468"/>
              <a:gd name="connsiteX18" fmla="*/ 6309884 w 6700087"/>
              <a:gd name="connsiteY18" fmla="*/ 2440316 h 3348468"/>
              <a:gd name="connsiteX19" fmla="*/ 6700087 w 6700087"/>
              <a:gd name="connsiteY19" fmla="*/ 2641758 h 3348468"/>
              <a:gd name="connsiteX20" fmla="*/ 6697683 w 6700087"/>
              <a:gd name="connsiteY20" fmla="*/ 3348468 h 3348468"/>
              <a:gd name="connsiteX21" fmla="*/ 0 w 6700087"/>
              <a:gd name="connsiteY21" fmla="*/ 3324717 h 3348468"/>
              <a:gd name="connsiteX0" fmla="*/ 0 w 6700087"/>
              <a:gd name="connsiteY0" fmla="*/ 3324717 h 3348468"/>
              <a:gd name="connsiteX1" fmla="*/ 30878 w 6700087"/>
              <a:gd name="connsiteY1" fmla="*/ 1340959 h 3348468"/>
              <a:gd name="connsiteX2" fmla="*/ 405420 w 6700087"/>
              <a:gd name="connsiteY2" fmla="*/ 892064 h 3348468"/>
              <a:gd name="connsiteX3" fmla="*/ 746102 w 6700087"/>
              <a:gd name="connsiteY3" fmla="*/ 754412 h 3348468"/>
              <a:gd name="connsiteX4" fmla="*/ 1167485 w 6700087"/>
              <a:gd name="connsiteY4" fmla="*/ 1255857 h 3348468"/>
              <a:gd name="connsiteX5" fmla="*/ 1515368 w 6700087"/>
              <a:gd name="connsiteY5" fmla="*/ 1573038 h 3348468"/>
              <a:gd name="connsiteX6" fmla="*/ 1891293 w 6700087"/>
              <a:gd name="connsiteY6" fmla="*/ 1086301 h 3348468"/>
              <a:gd name="connsiteX7" fmla="*/ 2242393 w 6700087"/>
              <a:gd name="connsiteY7" fmla="*/ 279470 h 3348468"/>
              <a:gd name="connsiteX8" fmla="*/ 2650140 w 6700087"/>
              <a:gd name="connsiteY8" fmla="*/ 23750 h 3348468"/>
              <a:gd name="connsiteX9" fmla="*/ 2976336 w 6700087"/>
              <a:gd name="connsiteY9" fmla="*/ 0 h 3348468"/>
              <a:gd name="connsiteX10" fmla="*/ 3385844 w 6700087"/>
              <a:gd name="connsiteY10" fmla="*/ 190739 h 3348468"/>
              <a:gd name="connsiteX11" fmla="*/ 3714347 w 6700087"/>
              <a:gd name="connsiteY11" fmla="*/ 284024 h 3348468"/>
              <a:gd name="connsiteX12" fmla="*/ 4080519 w 6700087"/>
              <a:gd name="connsiteY12" fmla="*/ 486051 h 3348468"/>
              <a:gd name="connsiteX13" fmla="*/ 4493444 w 6700087"/>
              <a:gd name="connsiteY13" fmla="*/ 842179 h 3348468"/>
              <a:gd name="connsiteX14" fmla="*/ 4829171 w 6700087"/>
              <a:gd name="connsiteY14" fmla="*/ 1094562 h 3348468"/>
              <a:gd name="connsiteX15" fmla="*/ 5203720 w 6700087"/>
              <a:gd name="connsiteY15" fmla="*/ 1419236 h 3348468"/>
              <a:gd name="connsiteX16" fmla="*/ 5582272 w 6700087"/>
              <a:gd name="connsiteY16" fmla="*/ 1552972 h 3348468"/>
              <a:gd name="connsiteX17" fmla="*/ 5967746 w 6700087"/>
              <a:gd name="connsiteY17" fmla="*/ 2165054 h 3348468"/>
              <a:gd name="connsiteX18" fmla="*/ 6309884 w 6700087"/>
              <a:gd name="connsiteY18" fmla="*/ 2440316 h 3348468"/>
              <a:gd name="connsiteX19" fmla="*/ 6700087 w 6700087"/>
              <a:gd name="connsiteY19" fmla="*/ 2641758 h 3348468"/>
              <a:gd name="connsiteX20" fmla="*/ 6697683 w 6700087"/>
              <a:gd name="connsiteY20" fmla="*/ 3348468 h 3348468"/>
              <a:gd name="connsiteX21" fmla="*/ 0 w 6700087"/>
              <a:gd name="connsiteY21" fmla="*/ 3324717 h 3348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700087" h="3348468">
                <a:moveTo>
                  <a:pt x="0" y="3324717"/>
                </a:moveTo>
                <a:cubicBezTo>
                  <a:pt x="49622" y="3050200"/>
                  <a:pt x="-18744" y="1615476"/>
                  <a:pt x="30878" y="1340959"/>
                </a:cubicBezTo>
                <a:lnTo>
                  <a:pt x="405420" y="892064"/>
                </a:lnTo>
                <a:lnTo>
                  <a:pt x="746102" y="754412"/>
                </a:lnTo>
                <a:lnTo>
                  <a:pt x="1167485" y="1255857"/>
                </a:lnTo>
                <a:lnTo>
                  <a:pt x="1515368" y="1573038"/>
                </a:lnTo>
                <a:lnTo>
                  <a:pt x="1891293" y="1086301"/>
                </a:lnTo>
                <a:lnTo>
                  <a:pt x="2242393" y="279470"/>
                </a:lnTo>
                <a:lnTo>
                  <a:pt x="2650140" y="23750"/>
                </a:lnTo>
                <a:lnTo>
                  <a:pt x="2976336" y="0"/>
                </a:lnTo>
                <a:lnTo>
                  <a:pt x="3385844" y="190739"/>
                </a:lnTo>
                <a:lnTo>
                  <a:pt x="3714347" y="284024"/>
                </a:lnTo>
                <a:lnTo>
                  <a:pt x="4080519" y="486051"/>
                </a:lnTo>
                <a:lnTo>
                  <a:pt x="4493444" y="842179"/>
                </a:lnTo>
                <a:lnTo>
                  <a:pt x="4829171" y="1094562"/>
                </a:lnTo>
                <a:lnTo>
                  <a:pt x="5203720" y="1419236"/>
                </a:lnTo>
                <a:lnTo>
                  <a:pt x="5582272" y="1552972"/>
                </a:lnTo>
                <a:lnTo>
                  <a:pt x="5967746" y="2165054"/>
                </a:lnTo>
                <a:lnTo>
                  <a:pt x="6309884" y="2440316"/>
                </a:lnTo>
                <a:lnTo>
                  <a:pt x="6700087" y="2641758"/>
                </a:lnTo>
                <a:cubicBezTo>
                  <a:pt x="6699286" y="2877328"/>
                  <a:pt x="6698484" y="3112898"/>
                  <a:pt x="6697683" y="3348468"/>
                </a:cubicBezTo>
                <a:lnTo>
                  <a:pt x="0" y="3324717"/>
                </a:lnTo>
                <a:close/>
              </a:path>
            </a:pathLst>
          </a:cu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8" name="Table 117"/>
          <p:cNvGraphicFramePr>
            <a:graphicFrameLocks noGrp="1"/>
          </p:cNvGraphicFramePr>
          <p:nvPr>
            <p:extLst>
              <p:ext uri="{D42A27DB-BD31-4B8C-83A1-F6EECF244321}">
                <p14:modId xmlns:p14="http://schemas.microsoft.com/office/powerpoint/2010/main" val="1348911179"/>
              </p:ext>
            </p:extLst>
          </p:nvPr>
        </p:nvGraphicFramePr>
        <p:xfrm>
          <a:off x="1925078" y="1499989"/>
          <a:ext cx="6672348" cy="3308004"/>
        </p:xfrm>
        <a:graphic>
          <a:graphicData uri="http://schemas.openxmlformats.org/drawingml/2006/table">
            <a:tbl>
              <a:tblPr firstRow="1" bandRow="1">
                <a:tableStyleId>{5C22544A-7EE6-4342-B048-85BDC9FD1C3A}</a:tableStyleId>
              </a:tblPr>
              <a:tblGrid>
                <a:gridCol w="370686"/>
                <a:gridCol w="370686"/>
                <a:gridCol w="370686"/>
                <a:gridCol w="370686"/>
                <a:gridCol w="370686"/>
                <a:gridCol w="370686"/>
                <a:gridCol w="370686"/>
                <a:gridCol w="370686"/>
                <a:gridCol w="370686"/>
                <a:gridCol w="370686"/>
                <a:gridCol w="370686"/>
                <a:gridCol w="370686"/>
                <a:gridCol w="370686"/>
                <a:gridCol w="370686"/>
                <a:gridCol w="370686"/>
                <a:gridCol w="370686"/>
                <a:gridCol w="370686"/>
                <a:gridCol w="370686"/>
              </a:tblGrid>
              <a:tr h="47257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2572">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8" name="TextBox 67"/>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101" name="TextBox 100"/>
          <p:cNvSpPr txBox="1"/>
          <p:nvPr/>
        </p:nvSpPr>
        <p:spPr>
          <a:xfrm>
            <a:off x="457200" y="533400"/>
            <a:ext cx="8151877" cy="646331"/>
          </a:xfrm>
          <a:prstGeom prst="rect">
            <a:avLst/>
          </a:prstGeom>
          <a:noFill/>
        </p:spPr>
        <p:txBody>
          <a:bodyPr wrap="square" rtlCol="0">
            <a:spAutoFit/>
          </a:bodyPr>
          <a:lstStyle/>
          <a:p>
            <a:pPr algn="ctr"/>
            <a:r>
              <a:rPr lang="en-US" sz="3600" dirty="0" smtClean="0"/>
              <a:t>Freemasonry </a:t>
            </a:r>
            <a:r>
              <a:rPr lang="en-US" sz="3600" dirty="0" smtClean="0"/>
              <a:t>Growth Chart</a:t>
            </a:r>
          </a:p>
        </p:txBody>
      </p:sp>
      <p:sp>
        <p:nvSpPr>
          <p:cNvPr id="119" name="TextBox 118"/>
          <p:cNvSpPr txBox="1"/>
          <p:nvPr/>
        </p:nvSpPr>
        <p:spPr>
          <a:xfrm rot="18869340">
            <a:off x="1048078" y="5144830"/>
            <a:ext cx="876934" cy="400110"/>
          </a:xfrm>
          <a:prstGeom prst="rect">
            <a:avLst/>
          </a:prstGeom>
          <a:noFill/>
        </p:spPr>
        <p:txBody>
          <a:bodyPr wrap="square" rtlCol="0">
            <a:spAutoFit/>
          </a:bodyPr>
          <a:lstStyle/>
          <a:p>
            <a:pPr algn="r"/>
            <a:r>
              <a:rPr lang="en-US" sz="2000" dirty="0" smtClean="0"/>
              <a:t>1920</a:t>
            </a:r>
          </a:p>
        </p:txBody>
      </p:sp>
      <p:sp>
        <p:nvSpPr>
          <p:cNvPr id="120" name="TextBox 119"/>
          <p:cNvSpPr txBox="1"/>
          <p:nvPr/>
        </p:nvSpPr>
        <p:spPr>
          <a:xfrm rot="18869340">
            <a:off x="1914853" y="5144830"/>
            <a:ext cx="876934" cy="400110"/>
          </a:xfrm>
          <a:prstGeom prst="rect">
            <a:avLst/>
          </a:prstGeom>
          <a:noFill/>
        </p:spPr>
        <p:txBody>
          <a:bodyPr wrap="square" rtlCol="0">
            <a:spAutoFit/>
          </a:bodyPr>
          <a:lstStyle/>
          <a:p>
            <a:pPr algn="r"/>
            <a:r>
              <a:rPr lang="en-US" sz="2000" dirty="0" smtClean="0"/>
              <a:t>1930</a:t>
            </a:r>
          </a:p>
        </p:txBody>
      </p:sp>
      <p:sp>
        <p:nvSpPr>
          <p:cNvPr id="121" name="TextBox 120"/>
          <p:cNvSpPr txBox="1"/>
          <p:nvPr/>
        </p:nvSpPr>
        <p:spPr>
          <a:xfrm>
            <a:off x="207901" y="4152474"/>
            <a:ext cx="1615044" cy="400110"/>
          </a:xfrm>
          <a:prstGeom prst="rect">
            <a:avLst/>
          </a:prstGeom>
          <a:noFill/>
        </p:spPr>
        <p:txBody>
          <a:bodyPr wrap="square" rtlCol="0">
            <a:spAutoFit/>
          </a:bodyPr>
          <a:lstStyle/>
          <a:p>
            <a:pPr algn="r"/>
            <a:r>
              <a:rPr lang="en-US" sz="2000" dirty="0" smtClean="0"/>
              <a:t>1,000,000</a:t>
            </a:r>
            <a:endParaRPr lang="en-US" sz="2000" dirty="0" smtClean="0"/>
          </a:p>
        </p:txBody>
      </p:sp>
      <p:sp>
        <p:nvSpPr>
          <p:cNvPr id="122" name="TextBox 121"/>
          <p:cNvSpPr txBox="1"/>
          <p:nvPr/>
        </p:nvSpPr>
        <p:spPr>
          <a:xfrm>
            <a:off x="205926" y="3651749"/>
            <a:ext cx="1615044" cy="400110"/>
          </a:xfrm>
          <a:prstGeom prst="rect">
            <a:avLst/>
          </a:prstGeom>
          <a:noFill/>
        </p:spPr>
        <p:txBody>
          <a:bodyPr wrap="square" rtlCol="0">
            <a:spAutoFit/>
          </a:bodyPr>
          <a:lstStyle/>
          <a:p>
            <a:pPr algn="r"/>
            <a:r>
              <a:rPr lang="en-US" sz="2000" dirty="0" smtClean="0"/>
              <a:t>1,500,000</a:t>
            </a:r>
            <a:endParaRPr lang="en-US" sz="2000" dirty="0" smtClean="0"/>
          </a:p>
        </p:txBody>
      </p:sp>
      <p:sp>
        <p:nvSpPr>
          <p:cNvPr id="123" name="TextBox 122"/>
          <p:cNvSpPr txBox="1"/>
          <p:nvPr/>
        </p:nvSpPr>
        <p:spPr>
          <a:xfrm>
            <a:off x="203951" y="3151024"/>
            <a:ext cx="1615044" cy="400110"/>
          </a:xfrm>
          <a:prstGeom prst="rect">
            <a:avLst/>
          </a:prstGeom>
          <a:noFill/>
        </p:spPr>
        <p:txBody>
          <a:bodyPr wrap="square" rtlCol="0">
            <a:spAutoFit/>
          </a:bodyPr>
          <a:lstStyle/>
          <a:p>
            <a:pPr algn="r"/>
            <a:r>
              <a:rPr lang="en-US" sz="2000" dirty="0" smtClean="0"/>
              <a:t>2,0</a:t>
            </a:r>
            <a:r>
              <a:rPr lang="en-US" sz="2000" dirty="0" smtClean="0"/>
              <a:t>00,000</a:t>
            </a:r>
            <a:endParaRPr lang="en-US" sz="2000" dirty="0" smtClean="0"/>
          </a:p>
        </p:txBody>
      </p:sp>
      <p:sp>
        <p:nvSpPr>
          <p:cNvPr id="124" name="TextBox 123"/>
          <p:cNvSpPr txBox="1"/>
          <p:nvPr/>
        </p:nvSpPr>
        <p:spPr>
          <a:xfrm>
            <a:off x="201976" y="2733424"/>
            <a:ext cx="1615044" cy="400110"/>
          </a:xfrm>
          <a:prstGeom prst="rect">
            <a:avLst/>
          </a:prstGeom>
          <a:noFill/>
        </p:spPr>
        <p:txBody>
          <a:bodyPr wrap="square" rtlCol="0">
            <a:spAutoFit/>
          </a:bodyPr>
          <a:lstStyle/>
          <a:p>
            <a:pPr algn="r"/>
            <a:r>
              <a:rPr lang="en-US" sz="2000" dirty="0" smtClean="0"/>
              <a:t>2,500,000</a:t>
            </a:r>
            <a:endParaRPr lang="en-US" sz="2000" dirty="0" smtClean="0"/>
          </a:p>
        </p:txBody>
      </p:sp>
      <p:sp>
        <p:nvSpPr>
          <p:cNvPr id="125" name="TextBox 124"/>
          <p:cNvSpPr txBox="1"/>
          <p:nvPr/>
        </p:nvSpPr>
        <p:spPr>
          <a:xfrm>
            <a:off x="200001" y="2268324"/>
            <a:ext cx="1615044" cy="400110"/>
          </a:xfrm>
          <a:prstGeom prst="rect">
            <a:avLst/>
          </a:prstGeom>
          <a:noFill/>
        </p:spPr>
        <p:txBody>
          <a:bodyPr wrap="square" rtlCol="0">
            <a:spAutoFit/>
          </a:bodyPr>
          <a:lstStyle/>
          <a:p>
            <a:pPr algn="r"/>
            <a:r>
              <a:rPr lang="en-US" sz="2000" dirty="0" smtClean="0"/>
              <a:t>3,000,000</a:t>
            </a:r>
            <a:endParaRPr lang="en-US" sz="2000" dirty="0" smtClean="0"/>
          </a:p>
        </p:txBody>
      </p:sp>
      <p:sp>
        <p:nvSpPr>
          <p:cNvPr id="126" name="TextBox 125"/>
          <p:cNvSpPr txBox="1"/>
          <p:nvPr/>
        </p:nvSpPr>
        <p:spPr>
          <a:xfrm>
            <a:off x="198026" y="1803224"/>
            <a:ext cx="1615044" cy="400110"/>
          </a:xfrm>
          <a:prstGeom prst="rect">
            <a:avLst/>
          </a:prstGeom>
          <a:noFill/>
        </p:spPr>
        <p:txBody>
          <a:bodyPr wrap="square" rtlCol="0">
            <a:spAutoFit/>
          </a:bodyPr>
          <a:lstStyle/>
          <a:p>
            <a:pPr algn="r"/>
            <a:r>
              <a:rPr lang="en-US" sz="2000" dirty="0" smtClean="0"/>
              <a:t>3,5</a:t>
            </a:r>
            <a:r>
              <a:rPr lang="en-US" sz="2000" dirty="0" smtClean="0"/>
              <a:t>00,000</a:t>
            </a:r>
            <a:endParaRPr lang="en-US" sz="2000" dirty="0" smtClean="0"/>
          </a:p>
        </p:txBody>
      </p:sp>
      <p:sp>
        <p:nvSpPr>
          <p:cNvPr id="127" name="TextBox 126"/>
          <p:cNvSpPr txBox="1"/>
          <p:nvPr/>
        </p:nvSpPr>
        <p:spPr>
          <a:xfrm>
            <a:off x="196051" y="1338124"/>
            <a:ext cx="1615044" cy="400110"/>
          </a:xfrm>
          <a:prstGeom prst="rect">
            <a:avLst/>
          </a:prstGeom>
          <a:noFill/>
        </p:spPr>
        <p:txBody>
          <a:bodyPr wrap="square" rtlCol="0">
            <a:spAutoFit/>
          </a:bodyPr>
          <a:lstStyle/>
          <a:p>
            <a:pPr algn="r"/>
            <a:r>
              <a:rPr lang="en-US" sz="2000" dirty="0" smtClean="0"/>
              <a:t>4,</a:t>
            </a:r>
            <a:r>
              <a:rPr lang="en-US" sz="2000" dirty="0" smtClean="0"/>
              <a:t>000,000</a:t>
            </a:r>
            <a:endParaRPr lang="en-US" sz="2000" dirty="0" smtClean="0"/>
          </a:p>
        </p:txBody>
      </p:sp>
      <p:sp>
        <p:nvSpPr>
          <p:cNvPr id="129" name="TextBox 128"/>
          <p:cNvSpPr txBox="1"/>
          <p:nvPr/>
        </p:nvSpPr>
        <p:spPr>
          <a:xfrm rot="18869340">
            <a:off x="2657803" y="5163879"/>
            <a:ext cx="876934" cy="400110"/>
          </a:xfrm>
          <a:prstGeom prst="rect">
            <a:avLst/>
          </a:prstGeom>
          <a:noFill/>
        </p:spPr>
        <p:txBody>
          <a:bodyPr wrap="square" rtlCol="0">
            <a:spAutoFit/>
          </a:bodyPr>
          <a:lstStyle/>
          <a:p>
            <a:pPr algn="r"/>
            <a:r>
              <a:rPr lang="en-US" sz="2000" dirty="0" smtClean="0"/>
              <a:t>1940</a:t>
            </a:r>
          </a:p>
        </p:txBody>
      </p:sp>
      <p:sp>
        <p:nvSpPr>
          <p:cNvPr id="130" name="TextBox 129"/>
          <p:cNvSpPr txBox="1"/>
          <p:nvPr/>
        </p:nvSpPr>
        <p:spPr>
          <a:xfrm rot="18869340">
            <a:off x="3419803" y="5173404"/>
            <a:ext cx="876934" cy="400110"/>
          </a:xfrm>
          <a:prstGeom prst="rect">
            <a:avLst/>
          </a:prstGeom>
          <a:noFill/>
        </p:spPr>
        <p:txBody>
          <a:bodyPr wrap="square" rtlCol="0">
            <a:spAutoFit/>
          </a:bodyPr>
          <a:lstStyle/>
          <a:p>
            <a:pPr algn="r"/>
            <a:r>
              <a:rPr lang="en-US" sz="2000" dirty="0" smtClean="0"/>
              <a:t>1950</a:t>
            </a:r>
          </a:p>
        </p:txBody>
      </p:sp>
      <p:sp>
        <p:nvSpPr>
          <p:cNvPr id="131" name="TextBox 130"/>
          <p:cNvSpPr txBox="1"/>
          <p:nvPr/>
        </p:nvSpPr>
        <p:spPr>
          <a:xfrm rot="18869340">
            <a:off x="4172278" y="5171617"/>
            <a:ext cx="876934" cy="400110"/>
          </a:xfrm>
          <a:prstGeom prst="rect">
            <a:avLst/>
          </a:prstGeom>
          <a:noFill/>
        </p:spPr>
        <p:txBody>
          <a:bodyPr wrap="square" rtlCol="0">
            <a:spAutoFit/>
          </a:bodyPr>
          <a:lstStyle/>
          <a:p>
            <a:pPr algn="r"/>
            <a:r>
              <a:rPr lang="en-US" sz="2000" dirty="0" smtClean="0"/>
              <a:t>1960</a:t>
            </a:r>
          </a:p>
        </p:txBody>
      </p:sp>
      <p:sp>
        <p:nvSpPr>
          <p:cNvPr id="132" name="TextBox 131"/>
          <p:cNvSpPr txBox="1"/>
          <p:nvPr/>
        </p:nvSpPr>
        <p:spPr>
          <a:xfrm rot="18869340">
            <a:off x="4848553" y="5171617"/>
            <a:ext cx="876934" cy="400110"/>
          </a:xfrm>
          <a:prstGeom prst="rect">
            <a:avLst/>
          </a:prstGeom>
          <a:noFill/>
        </p:spPr>
        <p:txBody>
          <a:bodyPr wrap="square" rtlCol="0">
            <a:spAutoFit/>
          </a:bodyPr>
          <a:lstStyle/>
          <a:p>
            <a:pPr algn="r"/>
            <a:r>
              <a:rPr lang="en-US" sz="2000" dirty="0" smtClean="0"/>
              <a:t>1970</a:t>
            </a:r>
          </a:p>
        </p:txBody>
      </p:sp>
      <p:sp>
        <p:nvSpPr>
          <p:cNvPr id="133" name="TextBox 132"/>
          <p:cNvSpPr txBox="1"/>
          <p:nvPr/>
        </p:nvSpPr>
        <p:spPr>
          <a:xfrm rot="18869340">
            <a:off x="5562928" y="5171617"/>
            <a:ext cx="876934" cy="400110"/>
          </a:xfrm>
          <a:prstGeom prst="rect">
            <a:avLst/>
          </a:prstGeom>
          <a:noFill/>
        </p:spPr>
        <p:txBody>
          <a:bodyPr wrap="square" rtlCol="0">
            <a:spAutoFit/>
          </a:bodyPr>
          <a:lstStyle/>
          <a:p>
            <a:pPr algn="r"/>
            <a:r>
              <a:rPr lang="en-US" sz="2000" dirty="0" smtClean="0"/>
              <a:t>1980</a:t>
            </a:r>
          </a:p>
        </p:txBody>
      </p:sp>
      <p:sp>
        <p:nvSpPr>
          <p:cNvPr id="134" name="TextBox 133"/>
          <p:cNvSpPr txBox="1"/>
          <p:nvPr/>
        </p:nvSpPr>
        <p:spPr>
          <a:xfrm rot="18869340">
            <a:off x="6343978" y="5171617"/>
            <a:ext cx="876934" cy="400110"/>
          </a:xfrm>
          <a:prstGeom prst="rect">
            <a:avLst/>
          </a:prstGeom>
          <a:noFill/>
        </p:spPr>
        <p:txBody>
          <a:bodyPr wrap="square" rtlCol="0">
            <a:spAutoFit/>
          </a:bodyPr>
          <a:lstStyle/>
          <a:p>
            <a:pPr algn="r"/>
            <a:r>
              <a:rPr lang="en-US" sz="2000" dirty="0" smtClean="0"/>
              <a:t>1990</a:t>
            </a:r>
          </a:p>
        </p:txBody>
      </p:sp>
      <p:sp>
        <p:nvSpPr>
          <p:cNvPr id="135" name="TextBox 134"/>
          <p:cNvSpPr txBox="1"/>
          <p:nvPr/>
        </p:nvSpPr>
        <p:spPr>
          <a:xfrm rot="18869340">
            <a:off x="7125028" y="5171617"/>
            <a:ext cx="876934" cy="400110"/>
          </a:xfrm>
          <a:prstGeom prst="rect">
            <a:avLst/>
          </a:prstGeom>
          <a:noFill/>
        </p:spPr>
        <p:txBody>
          <a:bodyPr wrap="square" rtlCol="0">
            <a:spAutoFit/>
          </a:bodyPr>
          <a:lstStyle/>
          <a:p>
            <a:pPr algn="r"/>
            <a:r>
              <a:rPr lang="en-US" sz="2000" dirty="0" smtClean="0"/>
              <a:t>2000</a:t>
            </a:r>
          </a:p>
        </p:txBody>
      </p:sp>
      <p:sp>
        <p:nvSpPr>
          <p:cNvPr id="136" name="TextBox 135"/>
          <p:cNvSpPr txBox="1"/>
          <p:nvPr/>
        </p:nvSpPr>
        <p:spPr>
          <a:xfrm rot="18869340">
            <a:off x="7906078" y="5171617"/>
            <a:ext cx="876934" cy="400110"/>
          </a:xfrm>
          <a:prstGeom prst="rect">
            <a:avLst/>
          </a:prstGeom>
          <a:noFill/>
        </p:spPr>
        <p:txBody>
          <a:bodyPr wrap="square" rtlCol="0">
            <a:spAutoFit/>
          </a:bodyPr>
          <a:lstStyle/>
          <a:p>
            <a:pPr algn="r"/>
            <a:r>
              <a:rPr lang="en-US" sz="2000" dirty="0" smtClean="0"/>
              <a:t>2010</a:t>
            </a:r>
          </a:p>
        </p:txBody>
      </p:sp>
    </p:spTree>
    <p:extLst>
      <p:ext uri="{BB962C8B-B14F-4D97-AF65-F5344CB8AC3E}">
        <p14:creationId xmlns:p14="http://schemas.microsoft.com/office/powerpoint/2010/main" val="37480449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500"/>
                                        <p:tgtEl>
                                          <p:spTgt spid="101"/>
                                        </p:tgtEl>
                                      </p:cBhvr>
                                    </p:animEffect>
                                  </p:childTnLst>
                                </p:cTn>
                              </p:par>
                              <p:par>
                                <p:cTn id="8" presetID="10" presetClass="entr" presetSubtype="0" fill="hold" nodeType="withEffect">
                                  <p:stCondLst>
                                    <p:cond delay="0"/>
                                  </p:stCondLst>
                                  <p:childTnLst>
                                    <p:set>
                                      <p:cBhvr>
                                        <p:cTn id="9" dur="1" fill="hold">
                                          <p:stCondLst>
                                            <p:cond delay="0"/>
                                          </p:stCondLst>
                                        </p:cTn>
                                        <p:tgtEl>
                                          <p:spTgt spid="118"/>
                                        </p:tgtEl>
                                        <p:attrNameLst>
                                          <p:attrName>style.visibility</p:attrName>
                                        </p:attrNameLst>
                                      </p:cBhvr>
                                      <p:to>
                                        <p:strVal val="visible"/>
                                      </p:to>
                                    </p:set>
                                    <p:animEffect transition="in" filter="fade">
                                      <p:cBhvr>
                                        <p:cTn id="10" dur="500"/>
                                        <p:tgtEl>
                                          <p:spTgt spid="11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7"/>
                                        </p:tgtEl>
                                        <p:attrNameLst>
                                          <p:attrName>style.visibility</p:attrName>
                                        </p:attrNameLst>
                                      </p:cBhvr>
                                      <p:to>
                                        <p:strVal val="visible"/>
                                      </p:to>
                                    </p:set>
                                    <p:animEffect transition="in" filter="fade">
                                      <p:cBhvr>
                                        <p:cTn id="13" dur="500"/>
                                        <p:tgtEl>
                                          <p:spTgt spid="12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6"/>
                                        </p:tgtEl>
                                        <p:attrNameLst>
                                          <p:attrName>style.visibility</p:attrName>
                                        </p:attrNameLst>
                                      </p:cBhvr>
                                      <p:to>
                                        <p:strVal val="visible"/>
                                      </p:to>
                                    </p:set>
                                    <p:animEffect transition="in" filter="fade">
                                      <p:cBhvr>
                                        <p:cTn id="16" dur="500"/>
                                        <p:tgtEl>
                                          <p:spTgt spid="1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5"/>
                                        </p:tgtEl>
                                        <p:attrNameLst>
                                          <p:attrName>style.visibility</p:attrName>
                                        </p:attrNameLst>
                                      </p:cBhvr>
                                      <p:to>
                                        <p:strVal val="visible"/>
                                      </p:to>
                                    </p:set>
                                    <p:animEffect transition="in" filter="fade">
                                      <p:cBhvr>
                                        <p:cTn id="19" dur="500"/>
                                        <p:tgtEl>
                                          <p:spTgt spid="1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4"/>
                                        </p:tgtEl>
                                        <p:attrNameLst>
                                          <p:attrName>style.visibility</p:attrName>
                                        </p:attrNameLst>
                                      </p:cBhvr>
                                      <p:to>
                                        <p:strVal val="visible"/>
                                      </p:to>
                                    </p:set>
                                    <p:animEffect transition="in" filter="fade">
                                      <p:cBhvr>
                                        <p:cTn id="22" dur="500"/>
                                        <p:tgtEl>
                                          <p:spTgt spid="12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3"/>
                                        </p:tgtEl>
                                        <p:attrNameLst>
                                          <p:attrName>style.visibility</p:attrName>
                                        </p:attrNameLst>
                                      </p:cBhvr>
                                      <p:to>
                                        <p:strVal val="visible"/>
                                      </p:to>
                                    </p:set>
                                    <p:animEffect transition="in" filter="fade">
                                      <p:cBhvr>
                                        <p:cTn id="25" dur="500"/>
                                        <p:tgtEl>
                                          <p:spTgt spid="1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2"/>
                                        </p:tgtEl>
                                        <p:attrNameLst>
                                          <p:attrName>style.visibility</p:attrName>
                                        </p:attrNameLst>
                                      </p:cBhvr>
                                      <p:to>
                                        <p:strVal val="visible"/>
                                      </p:to>
                                    </p:set>
                                    <p:animEffect transition="in" filter="fade">
                                      <p:cBhvr>
                                        <p:cTn id="28" dur="500"/>
                                        <p:tgtEl>
                                          <p:spTgt spid="1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1"/>
                                        </p:tgtEl>
                                        <p:attrNameLst>
                                          <p:attrName>style.visibility</p:attrName>
                                        </p:attrNameLst>
                                      </p:cBhvr>
                                      <p:to>
                                        <p:strVal val="visible"/>
                                      </p:to>
                                    </p:set>
                                    <p:animEffect transition="in" filter="fade">
                                      <p:cBhvr>
                                        <p:cTn id="31" dur="500"/>
                                        <p:tgtEl>
                                          <p:spTgt spid="12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19"/>
                                        </p:tgtEl>
                                        <p:attrNameLst>
                                          <p:attrName>style.visibility</p:attrName>
                                        </p:attrNameLst>
                                      </p:cBhvr>
                                      <p:to>
                                        <p:strVal val="visible"/>
                                      </p:to>
                                    </p:set>
                                    <p:animEffect transition="in" filter="fade">
                                      <p:cBhvr>
                                        <p:cTn id="34" dur="500"/>
                                        <p:tgtEl>
                                          <p:spTgt spid="11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0"/>
                                        </p:tgtEl>
                                        <p:attrNameLst>
                                          <p:attrName>style.visibility</p:attrName>
                                        </p:attrNameLst>
                                      </p:cBhvr>
                                      <p:to>
                                        <p:strVal val="visible"/>
                                      </p:to>
                                    </p:set>
                                    <p:animEffect transition="in" filter="fade">
                                      <p:cBhvr>
                                        <p:cTn id="37" dur="500"/>
                                        <p:tgtEl>
                                          <p:spTgt spid="12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9"/>
                                        </p:tgtEl>
                                        <p:attrNameLst>
                                          <p:attrName>style.visibility</p:attrName>
                                        </p:attrNameLst>
                                      </p:cBhvr>
                                      <p:to>
                                        <p:strVal val="visible"/>
                                      </p:to>
                                    </p:set>
                                    <p:animEffect transition="in" filter="fade">
                                      <p:cBhvr>
                                        <p:cTn id="40" dur="500"/>
                                        <p:tgtEl>
                                          <p:spTgt spid="12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30"/>
                                        </p:tgtEl>
                                        <p:attrNameLst>
                                          <p:attrName>style.visibility</p:attrName>
                                        </p:attrNameLst>
                                      </p:cBhvr>
                                      <p:to>
                                        <p:strVal val="visible"/>
                                      </p:to>
                                    </p:set>
                                    <p:animEffect transition="in" filter="fade">
                                      <p:cBhvr>
                                        <p:cTn id="43" dur="500"/>
                                        <p:tgtEl>
                                          <p:spTgt spid="13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1"/>
                                        </p:tgtEl>
                                        <p:attrNameLst>
                                          <p:attrName>style.visibility</p:attrName>
                                        </p:attrNameLst>
                                      </p:cBhvr>
                                      <p:to>
                                        <p:strVal val="visible"/>
                                      </p:to>
                                    </p:set>
                                    <p:animEffect transition="in" filter="fade">
                                      <p:cBhvr>
                                        <p:cTn id="46" dur="500"/>
                                        <p:tgtEl>
                                          <p:spTgt spid="13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32"/>
                                        </p:tgtEl>
                                        <p:attrNameLst>
                                          <p:attrName>style.visibility</p:attrName>
                                        </p:attrNameLst>
                                      </p:cBhvr>
                                      <p:to>
                                        <p:strVal val="visible"/>
                                      </p:to>
                                    </p:set>
                                    <p:animEffect transition="in" filter="fade">
                                      <p:cBhvr>
                                        <p:cTn id="49" dur="500"/>
                                        <p:tgtEl>
                                          <p:spTgt spid="13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33"/>
                                        </p:tgtEl>
                                        <p:attrNameLst>
                                          <p:attrName>style.visibility</p:attrName>
                                        </p:attrNameLst>
                                      </p:cBhvr>
                                      <p:to>
                                        <p:strVal val="visible"/>
                                      </p:to>
                                    </p:set>
                                    <p:animEffect transition="in" filter="fade">
                                      <p:cBhvr>
                                        <p:cTn id="52" dur="500"/>
                                        <p:tgtEl>
                                          <p:spTgt spid="13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34"/>
                                        </p:tgtEl>
                                        <p:attrNameLst>
                                          <p:attrName>style.visibility</p:attrName>
                                        </p:attrNameLst>
                                      </p:cBhvr>
                                      <p:to>
                                        <p:strVal val="visible"/>
                                      </p:to>
                                    </p:set>
                                    <p:animEffect transition="in" filter="fade">
                                      <p:cBhvr>
                                        <p:cTn id="55" dur="500"/>
                                        <p:tgtEl>
                                          <p:spTgt spid="13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35"/>
                                        </p:tgtEl>
                                        <p:attrNameLst>
                                          <p:attrName>style.visibility</p:attrName>
                                        </p:attrNameLst>
                                      </p:cBhvr>
                                      <p:to>
                                        <p:strVal val="visible"/>
                                      </p:to>
                                    </p:set>
                                    <p:animEffect transition="in" filter="fade">
                                      <p:cBhvr>
                                        <p:cTn id="58" dur="500"/>
                                        <p:tgtEl>
                                          <p:spTgt spid="13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36"/>
                                        </p:tgtEl>
                                        <p:attrNameLst>
                                          <p:attrName>style.visibility</p:attrName>
                                        </p:attrNameLst>
                                      </p:cBhvr>
                                      <p:to>
                                        <p:strVal val="visible"/>
                                      </p:to>
                                    </p:set>
                                    <p:animEffect transition="in" filter="fade">
                                      <p:cBhvr>
                                        <p:cTn id="61" dur="500"/>
                                        <p:tgtEl>
                                          <p:spTgt spid="13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128"/>
                                        </p:tgtEl>
                                        <p:attrNameLst>
                                          <p:attrName>style.visibility</p:attrName>
                                        </p:attrNameLst>
                                      </p:cBhvr>
                                      <p:to>
                                        <p:strVal val="visible"/>
                                      </p:to>
                                    </p:set>
                                    <p:animEffect transition="in" filter="wipe(left)">
                                      <p:cBhvr>
                                        <p:cTn id="66" dur="30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0" animBg="1"/>
      <p:bldP spid="101" grpId="0"/>
      <p:bldP spid="119" grpId="0"/>
      <p:bldP spid="120" grpId="0"/>
      <p:bldP spid="121" grpId="0"/>
      <p:bldP spid="122" grpId="0"/>
      <p:bldP spid="123" grpId="0"/>
      <p:bldP spid="124" grpId="0"/>
      <p:bldP spid="125" grpId="0"/>
      <p:bldP spid="126" grpId="0"/>
      <p:bldP spid="127" grpId="0"/>
      <p:bldP spid="129" grpId="0"/>
      <p:bldP spid="130" grpId="0"/>
      <p:bldP spid="131" grpId="0"/>
      <p:bldP spid="132" grpId="0"/>
      <p:bldP spid="133" grpId="0"/>
      <p:bldP spid="134" grpId="0"/>
      <p:bldP spid="135" grpId="0"/>
      <p:bldP spid="136"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1200329"/>
          </a:xfrm>
          <a:prstGeom prst="rect">
            <a:avLst/>
          </a:prstGeom>
          <a:noFill/>
        </p:spPr>
        <p:txBody>
          <a:bodyPr wrap="square" rtlCol="0">
            <a:spAutoFit/>
          </a:bodyPr>
          <a:lstStyle/>
          <a:p>
            <a:r>
              <a:rPr lang="en-US" sz="3500" dirty="0" smtClean="0">
                <a:solidFill>
                  <a:srgbClr val="FFFF00"/>
                </a:solidFill>
              </a:rPr>
              <a:t>(From 1991 report) </a:t>
            </a:r>
            <a:r>
              <a:rPr lang="en-US" sz="3600" dirty="0"/>
              <a:t>37% Southern Baptists are </a:t>
            </a:r>
            <a:r>
              <a:rPr lang="en-US" sz="3600" dirty="0" smtClean="0"/>
              <a:t>Freemasons</a:t>
            </a:r>
            <a:endParaRPr lang="en-US" sz="3600" dirty="0"/>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4" name="TextBox 3"/>
          <p:cNvSpPr txBox="1"/>
          <p:nvPr/>
        </p:nvSpPr>
        <p:spPr>
          <a:xfrm>
            <a:off x="685800" y="1600200"/>
            <a:ext cx="8027126" cy="646331"/>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14% SBC pastors</a:t>
            </a:r>
            <a:endParaRPr lang="en-US" sz="3600" dirty="0" smtClean="0"/>
          </a:p>
        </p:txBody>
      </p:sp>
      <p:sp>
        <p:nvSpPr>
          <p:cNvPr id="7" name="TextBox 6"/>
          <p:cNvSpPr txBox="1"/>
          <p:nvPr/>
        </p:nvSpPr>
        <p:spPr>
          <a:xfrm>
            <a:off x="685800" y="2173069"/>
            <a:ext cx="8027126" cy="646331"/>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t>18% SBC deacon board members</a:t>
            </a:r>
            <a:endParaRPr lang="en-US" sz="3600" dirty="0" smtClean="0"/>
          </a:p>
        </p:txBody>
      </p:sp>
    </p:spTree>
    <p:extLst>
      <p:ext uri="{BB962C8B-B14F-4D97-AF65-F5344CB8AC3E}">
        <p14:creationId xmlns:p14="http://schemas.microsoft.com/office/powerpoint/2010/main" val="701283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4168885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5509200"/>
          </a:xfrm>
          <a:prstGeom prst="rect">
            <a:avLst/>
          </a:prstGeom>
          <a:noFill/>
        </p:spPr>
        <p:txBody>
          <a:bodyPr wrap="square" rtlCol="0">
            <a:spAutoFit/>
          </a:bodyPr>
          <a:lstStyle/>
          <a:p>
            <a:r>
              <a:rPr lang="en-US" sz="3200" dirty="0">
                <a:solidFill>
                  <a:srgbClr val="FFFF00"/>
                </a:solidFill>
              </a:rPr>
              <a:t>M&amp;D, pp. 104-105 ~ </a:t>
            </a:r>
            <a:r>
              <a:rPr lang="en-US" sz="3200" dirty="0" smtClean="0"/>
              <a:t>“Masonry</a:t>
            </a:r>
            <a:r>
              <a:rPr lang="en-US" sz="3200" dirty="0"/>
              <a:t>, like all religions, all the Mysteries</a:t>
            </a:r>
            <a:r>
              <a:rPr lang="en-US" sz="3200" dirty="0" smtClean="0"/>
              <a:t>, … </a:t>
            </a:r>
            <a:r>
              <a:rPr lang="en-US" sz="3200" dirty="0"/>
              <a:t>conceals its secrets from all except the Adepts and Sages, or the Elect, and uses  false explanations and misinterpretations of its symbols to mislead those who deserve only to be misled; to conceal the Truth, which it calls Light, from them, and to draw them away from it. Truth is not for those who are unworthy or unable to receive it, or would pervert it.”</a:t>
            </a: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7828490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pic>
        <p:nvPicPr>
          <p:cNvPr id="4098" name="Picture 2" descr="File:Albert Pike - Brady-Handy.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82468">
            <a:off x="3845325" y="689268"/>
            <a:ext cx="3370605" cy="4293765"/>
          </a:xfrm>
          <a:prstGeom prst="rect">
            <a:avLst/>
          </a:prstGeom>
          <a:noFill/>
          <a:effectLst>
            <a:outerShdw blurRad="101600" dist="254000" dir="2700000" algn="tl" rotWithShape="0">
              <a:schemeClr val="bg1">
                <a:alpha val="30000"/>
              </a:schemeClr>
            </a:outerShdw>
          </a:effectLst>
          <a:scene3d>
            <a:camera prst="orthographicFront"/>
            <a:lightRig rig="threePt" dir="t"/>
          </a:scene3d>
          <a:sp3d>
            <a:bevelT w="190500" h="190500"/>
          </a:sp3d>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724400" y="5029200"/>
            <a:ext cx="3962400" cy="523220"/>
          </a:xfrm>
          <a:prstGeom prst="rect">
            <a:avLst/>
          </a:prstGeom>
          <a:noFill/>
        </p:spPr>
        <p:txBody>
          <a:bodyPr wrap="square" rtlCol="0">
            <a:spAutoFit/>
          </a:bodyPr>
          <a:lstStyle/>
          <a:p>
            <a:pPr algn="ctr"/>
            <a:r>
              <a:rPr lang="en-US" sz="2800" dirty="0" smtClean="0"/>
              <a:t>Albert Pike (1809-1891)</a:t>
            </a:r>
            <a:endParaRPr lang="en-US" sz="2800" dirty="0" smtClean="0"/>
          </a:p>
        </p:txBody>
      </p:sp>
      <p:pic>
        <p:nvPicPr>
          <p:cNvPr id="4100" name="Picture 4" descr="morals and dogm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1228680">
            <a:off x="2339243" y="469816"/>
            <a:ext cx="2789111" cy="4141830"/>
          </a:xfrm>
          <a:prstGeom prst="rect">
            <a:avLst/>
          </a:prstGeom>
          <a:noFill/>
          <a:effectLst>
            <a:outerShdw blurRad="101600" dist="254000" dir="7800000" algn="t" rotWithShape="0">
              <a:schemeClr val="bg1">
                <a:alpha val="30000"/>
              </a:schemeClr>
            </a:outerShdw>
          </a:effectLst>
          <a:scene3d>
            <a:camera prst="orthographicFront"/>
            <a:lightRig rig="threePt" dir="t"/>
          </a:scene3d>
          <a:sp3d>
            <a:bevelT w="190500" h="190500"/>
          </a:sp3d>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029645" y="4456093"/>
            <a:ext cx="3274711" cy="954107"/>
          </a:xfrm>
          <a:prstGeom prst="rect">
            <a:avLst/>
          </a:prstGeom>
          <a:noFill/>
        </p:spPr>
        <p:txBody>
          <a:bodyPr wrap="square" rtlCol="0">
            <a:spAutoFit/>
          </a:bodyPr>
          <a:lstStyle/>
          <a:p>
            <a:pPr algn="ctr"/>
            <a:r>
              <a:rPr lang="en-US" sz="2800" dirty="0" smtClean="0"/>
              <a:t>Morals and Dogma (1872)</a:t>
            </a:r>
            <a:endParaRPr lang="en-US" sz="2800" dirty="0" smtClean="0"/>
          </a:p>
        </p:txBody>
      </p:sp>
    </p:spTree>
    <p:extLst>
      <p:ext uri="{BB962C8B-B14F-4D97-AF65-F5344CB8AC3E}">
        <p14:creationId xmlns:p14="http://schemas.microsoft.com/office/powerpoint/2010/main" val="16836916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63" presetClass="path" presetSubtype="0" accel="50000" decel="50000" fill="hold" nodeType="withEffect">
                                  <p:stCondLst>
                                    <p:cond delay="0"/>
                                  </p:stCondLst>
                                  <p:childTnLst>
                                    <p:animMotion origin="layout" path="M 2.5E-6 4.07407E-6 L 0.13698 0.00879 " pathEditMode="relative" rAng="0" ptsTypes="AA">
                                      <p:cBhvr>
                                        <p:cTn id="12" dur="5000" fill="hold"/>
                                        <p:tgtEl>
                                          <p:spTgt spid="4098"/>
                                        </p:tgtEl>
                                        <p:attrNameLst>
                                          <p:attrName>ppt_x</p:attrName>
                                          <p:attrName>ppt_y</p:attrName>
                                        </p:attrNameLst>
                                      </p:cBhvr>
                                      <p:rCtr x="6840" y="440"/>
                                    </p:animMotion>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100"/>
                                        </p:tgtEl>
                                        <p:attrNameLst>
                                          <p:attrName>style.visibility</p:attrName>
                                        </p:attrNameLst>
                                      </p:cBhvr>
                                      <p:to>
                                        <p:strVal val="visible"/>
                                      </p:to>
                                    </p:set>
                                    <p:animEffect transition="in" filter="fade">
                                      <p:cBhvr>
                                        <p:cTn id="17" dur="500"/>
                                        <p:tgtEl>
                                          <p:spTgt spid="410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35" presetClass="path" presetSubtype="0" accel="50000" decel="50000" fill="hold" nodeType="withEffect">
                                  <p:stCondLst>
                                    <p:cond delay="0"/>
                                  </p:stCondLst>
                                  <p:childTnLst>
                                    <p:animMotion origin="layout" path="M -3.33333E-6 -3.7037E-7 L -0.13333 -0.0037 " pathEditMode="relative" rAng="0" ptsTypes="AA">
                                      <p:cBhvr>
                                        <p:cTn id="22" dur="5000" fill="hold"/>
                                        <p:tgtEl>
                                          <p:spTgt spid="4100"/>
                                        </p:tgtEl>
                                        <p:attrNameLst>
                                          <p:attrName>ppt_x</p:attrName>
                                          <p:attrName>ppt_y</p:attrName>
                                        </p:attrNameLst>
                                      </p:cBhvr>
                                      <p:rCtr x="-6667" y="-1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4524315"/>
          </a:xfrm>
          <a:prstGeom prst="rect">
            <a:avLst/>
          </a:prstGeom>
          <a:noFill/>
        </p:spPr>
        <p:txBody>
          <a:bodyPr wrap="square" rtlCol="0">
            <a:spAutoFit/>
          </a:bodyPr>
          <a:lstStyle/>
          <a:p>
            <a:r>
              <a:rPr lang="en-US" altLang="en-US" sz="3600" dirty="0" smtClean="0">
                <a:solidFill>
                  <a:srgbClr val="FFFF00"/>
                </a:solidFill>
                <a:latin typeface="+mj-lt"/>
                <a:cs typeface="Arial" panose="020B0604020202020204" pitchFamily="34" charset="0"/>
              </a:rPr>
              <a:t>M&amp;D, pg. 819 ~ </a:t>
            </a:r>
            <a:r>
              <a:rPr lang="en-US" altLang="en-US" sz="3600" dirty="0" smtClean="0">
                <a:solidFill>
                  <a:schemeClr val="bg1"/>
                </a:solidFill>
                <a:latin typeface="+mj-lt"/>
                <a:cs typeface="Arial" panose="020B0604020202020204" pitchFamily="34" charset="0"/>
              </a:rPr>
              <a:t>“The </a:t>
            </a:r>
            <a:r>
              <a:rPr lang="en-US" altLang="en-US" sz="3600" dirty="0">
                <a:solidFill>
                  <a:schemeClr val="bg1"/>
                </a:solidFill>
                <a:latin typeface="+mj-lt"/>
                <a:cs typeface="Arial" panose="020B0604020202020204" pitchFamily="34" charset="0"/>
              </a:rPr>
              <a:t>Blue Degrees are but the outer or portico of the Temple.  Part of the symbols are displayed there to the Initiate, but he is intentionally misled by false interpretations.  It is not intended that he shall understand them, but it is intended that he shall imagine he understands them.“</a:t>
            </a:r>
            <a:endParaRPr lang="en-US" sz="3600" dirty="0">
              <a:latin typeface="+mj-lt"/>
              <a:cs typeface="Arial" panose="020B0604020202020204" pitchFamily="34" charset="0"/>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26171080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3623541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457200"/>
            <a:ext cx="8255726" cy="4524315"/>
          </a:xfrm>
          <a:prstGeom prst="rect">
            <a:avLst/>
          </a:prstGeom>
          <a:noFill/>
        </p:spPr>
        <p:txBody>
          <a:bodyPr wrap="square" rtlCol="0">
            <a:spAutoFit/>
          </a:bodyPr>
          <a:lstStyle/>
          <a:p>
            <a:r>
              <a:rPr lang="en-US" sz="3600" dirty="0">
                <a:solidFill>
                  <a:srgbClr val="FFFF00"/>
                </a:solidFill>
              </a:rPr>
              <a:t>Edmund </a:t>
            </a:r>
            <a:r>
              <a:rPr lang="en-US" sz="3600" dirty="0" err="1">
                <a:solidFill>
                  <a:srgbClr val="FFFF00"/>
                </a:solidFill>
              </a:rPr>
              <a:t>Ronayne</a:t>
            </a:r>
            <a:r>
              <a:rPr lang="en-US" sz="3600" dirty="0">
                <a:solidFill>
                  <a:srgbClr val="FFFF00"/>
                </a:solidFill>
              </a:rPr>
              <a:t>, </a:t>
            </a:r>
            <a:r>
              <a:rPr lang="en-US" sz="3600" i="1" dirty="0">
                <a:solidFill>
                  <a:srgbClr val="FFFF00"/>
                </a:solidFill>
              </a:rPr>
              <a:t>Handbook of Masonry</a:t>
            </a:r>
            <a:r>
              <a:rPr lang="en-US" sz="3600" dirty="0">
                <a:solidFill>
                  <a:srgbClr val="FFFF00"/>
                </a:solidFill>
              </a:rPr>
              <a:t>, pg. 183 ~ </a:t>
            </a:r>
            <a:r>
              <a:rPr lang="en-US" sz="3600" dirty="0" smtClean="0"/>
              <a:t>“You </a:t>
            </a:r>
            <a:r>
              <a:rPr lang="en-US" sz="3600" dirty="0"/>
              <a:t>must conceal all crimes of your brother Masons...and should you be summoned as a witness against a brother Mason be always sure to shield him...It may be perjury to do this, it is true, but you're keeping your obligations."</a:t>
            </a: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5034744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3457788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13413939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535577"/>
            <a:ext cx="8255726" cy="646331"/>
          </a:xfrm>
          <a:prstGeom prst="rect">
            <a:avLst/>
          </a:prstGeom>
          <a:noFill/>
        </p:spPr>
        <p:txBody>
          <a:bodyPr wrap="square" rtlCol="0">
            <a:spAutoFit/>
          </a:bodyPr>
          <a:lstStyle/>
          <a:p>
            <a:r>
              <a:rPr lang="en-US" sz="3600" dirty="0" smtClean="0">
                <a:solidFill>
                  <a:srgbClr val="FFFF00"/>
                </a:solidFill>
              </a:rPr>
              <a:t>1</a:t>
            </a:r>
            <a:r>
              <a:rPr lang="en-US" sz="3600" baseline="30000" dirty="0" smtClean="0">
                <a:solidFill>
                  <a:srgbClr val="FFFF00"/>
                </a:solidFill>
              </a:rPr>
              <a:t>st</a:t>
            </a:r>
            <a:r>
              <a:rPr lang="en-US" sz="3600" dirty="0" smtClean="0">
                <a:solidFill>
                  <a:srgbClr val="FFFF00"/>
                </a:solidFill>
              </a:rPr>
              <a:t> three degrees ~ “Blue Degrees”</a:t>
            </a:r>
            <a:endParaRPr lang="en-US" sz="36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5" name="TextBox 4"/>
          <p:cNvSpPr txBox="1"/>
          <p:nvPr/>
        </p:nvSpPr>
        <p:spPr>
          <a:xfrm>
            <a:off x="685800" y="1182469"/>
            <a:ext cx="8027126" cy="646331"/>
          </a:xfrm>
          <a:prstGeom prst="rect">
            <a:avLst/>
          </a:prstGeom>
          <a:noFill/>
        </p:spPr>
        <p:txBody>
          <a:bodyPr wrap="square" rtlCol="0">
            <a:spAutoFit/>
          </a:bodyPr>
          <a:lstStyle/>
          <a:p>
            <a:r>
              <a:rPr lang="en-US" sz="3600" dirty="0" smtClean="0">
                <a:solidFill>
                  <a:schemeClr val="bg1"/>
                </a:solidFill>
              </a:rPr>
              <a:t>1. Entered Apprentice</a:t>
            </a:r>
            <a:endParaRPr lang="en-US" sz="3600" dirty="0">
              <a:solidFill>
                <a:schemeClr val="bg1"/>
              </a:solidFill>
            </a:endParaRPr>
          </a:p>
        </p:txBody>
      </p:sp>
      <p:sp>
        <p:nvSpPr>
          <p:cNvPr id="7" name="TextBox 6"/>
          <p:cNvSpPr txBox="1"/>
          <p:nvPr/>
        </p:nvSpPr>
        <p:spPr>
          <a:xfrm>
            <a:off x="685800" y="1829361"/>
            <a:ext cx="8027126" cy="646331"/>
          </a:xfrm>
          <a:prstGeom prst="rect">
            <a:avLst/>
          </a:prstGeom>
          <a:noFill/>
        </p:spPr>
        <p:txBody>
          <a:bodyPr wrap="square" rtlCol="0">
            <a:spAutoFit/>
          </a:bodyPr>
          <a:lstStyle/>
          <a:p>
            <a:r>
              <a:rPr lang="en-US" sz="3600" dirty="0" smtClean="0">
                <a:solidFill>
                  <a:schemeClr val="bg1"/>
                </a:solidFill>
              </a:rPr>
              <a:t>2. Journeyman or </a:t>
            </a:r>
            <a:r>
              <a:rPr lang="en-US" sz="3600" dirty="0" err="1" smtClean="0">
                <a:solidFill>
                  <a:schemeClr val="bg1"/>
                </a:solidFill>
              </a:rPr>
              <a:t>Fellowcraft</a:t>
            </a:r>
            <a:r>
              <a:rPr lang="en-US" sz="3600" dirty="0" smtClean="0">
                <a:solidFill>
                  <a:schemeClr val="bg1"/>
                </a:solidFill>
              </a:rPr>
              <a:t> Member</a:t>
            </a:r>
            <a:endParaRPr lang="en-US" sz="3600" dirty="0">
              <a:solidFill>
                <a:schemeClr val="bg1"/>
              </a:solidFill>
            </a:endParaRPr>
          </a:p>
        </p:txBody>
      </p:sp>
      <p:sp>
        <p:nvSpPr>
          <p:cNvPr id="8" name="TextBox 7"/>
          <p:cNvSpPr txBox="1"/>
          <p:nvPr/>
        </p:nvSpPr>
        <p:spPr>
          <a:xfrm>
            <a:off x="685800" y="2476253"/>
            <a:ext cx="8027126" cy="646331"/>
          </a:xfrm>
          <a:prstGeom prst="rect">
            <a:avLst/>
          </a:prstGeom>
          <a:noFill/>
        </p:spPr>
        <p:txBody>
          <a:bodyPr wrap="square" rtlCol="0">
            <a:spAutoFit/>
          </a:bodyPr>
          <a:lstStyle/>
          <a:p>
            <a:r>
              <a:rPr lang="en-US" sz="3600" dirty="0" smtClean="0">
                <a:solidFill>
                  <a:schemeClr val="bg1"/>
                </a:solidFill>
              </a:rPr>
              <a:t>3. Master Mason</a:t>
            </a:r>
            <a:endParaRPr lang="en-US" sz="3600" dirty="0">
              <a:solidFill>
                <a:schemeClr val="bg1"/>
              </a:solidFill>
            </a:endParaRPr>
          </a:p>
        </p:txBody>
      </p:sp>
    </p:spTree>
    <p:extLst>
      <p:ext uri="{BB962C8B-B14F-4D97-AF65-F5344CB8AC3E}">
        <p14:creationId xmlns:p14="http://schemas.microsoft.com/office/powerpoint/2010/main" val="30843702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4" name="Picture 3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5" name="TextBox 4"/>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Tree>
    <p:extLst>
      <p:ext uri="{BB962C8B-B14F-4D97-AF65-F5344CB8AC3E}">
        <p14:creationId xmlns:p14="http://schemas.microsoft.com/office/powerpoint/2010/main" val="40141979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535577"/>
            <a:ext cx="8255726" cy="646331"/>
          </a:xfrm>
          <a:prstGeom prst="rect">
            <a:avLst/>
          </a:prstGeom>
          <a:noFill/>
        </p:spPr>
        <p:txBody>
          <a:bodyPr wrap="square" rtlCol="0">
            <a:spAutoFit/>
          </a:bodyPr>
          <a:lstStyle/>
          <a:p>
            <a:r>
              <a:rPr lang="en-US" sz="3600" dirty="0" smtClean="0">
                <a:solidFill>
                  <a:srgbClr val="FFFF00"/>
                </a:solidFill>
              </a:rPr>
              <a:t>1</a:t>
            </a:r>
            <a:r>
              <a:rPr lang="en-US" sz="3600" baseline="30000" dirty="0" smtClean="0">
                <a:solidFill>
                  <a:srgbClr val="FFFF00"/>
                </a:solidFill>
              </a:rPr>
              <a:t>st</a:t>
            </a:r>
            <a:r>
              <a:rPr lang="en-US" sz="3600" dirty="0" smtClean="0">
                <a:solidFill>
                  <a:srgbClr val="FFFF00"/>
                </a:solidFill>
              </a:rPr>
              <a:t> three degrees ~ Oaths</a:t>
            </a:r>
            <a:endParaRPr lang="en-US" sz="36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5" name="TextBox 4"/>
          <p:cNvSpPr txBox="1"/>
          <p:nvPr/>
        </p:nvSpPr>
        <p:spPr>
          <a:xfrm>
            <a:off x="685800" y="1182469"/>
            <a:ext cx="8027126" cy="2862322"/>
          </a:xfrm>
          <a:prstGeom prst="rect">
            <a:avLst/>
          </a:prstGeom>
          <a:noFill/>
        </p:spPr>
        <p:txBody>
          <a:bodyPr wrap="square" rtlCol="0">
            <a:spAutoFit/>
          </a:bodyPr>
          <a:lstStyle/>
          <a:p>
            <a:r>
              <a:rPr lang="en-US" sz="3600" dirty="0"/>
              <a:t>“Binding myself under no less a penalty than having my throat cut across, my tongue torn out by its roots and buried in the rough sand of the sea.” </a:t>
            </a:r>
            <a:r>
              <a:rPr lang="en-US" sz="3600" dirty="0">
                <a:solidFill>
                  <a:srgbClr val="FFFF00"/>
                </a:solidFill>
              </a:rPr>
              <a:t>(1</a:t>
            </a:r>
            <a:r>
              <a:rPr lang="en-US" sz="3600" baseline="30000" dirty="0">
                <a:solidFill>
                  <a:srgbClr val="FFFF00"/>
                </a:solidFill>
              </a:rPr>
              <a:t>st</a:t>
            </a:r>
            <a:r>
              <a:rPr lang="en-US" sz="3600" dirty="0">
                <a:solidFill>
                  <a:srgbClr val="FFFF00"/>
                </a:solidFill>
              </a:rPr>
              <a:t> degree)</a:t>
            </a:r>
          </a:p>
        </p:txBody>
      </p:sp>
    </p:spTree>
    <p:extLst>
      <p:ext uri="{BB962C8B-B14F-4D97-AF65-F5344CB8AC3E}">
        <p14:creationId xmlns:p14="http://schemas.microsoft.com/office/powerpoint/2010/main" val="34478727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39838" y="5691955"/>
            <a:ext cx="861926" cy="1091045"/>
          </a:xfrm>
          <a:prstGeom prst="rect">
            <a:avLst/>
          </a:prstGeom>
          <a:effectLst/>
        </p:spPr>
      </p:pic>
      <p:sp>
        <p:nvSpPr>
          <p:cNvPr id="3" name="TextBox 2"/>
          <p:cNvSpPr txBox="1"/>
          <p:nvPr/>
        </p:nvSpPr>
        <p:spPr>
          <a:xfrm>
            <a:off x="457200" y="535577"/>
            <a:ext cx="8255726" cy="646331"/>
          </a:xfrm>
          <a:prstGeom prst="rect">
            <a:avLst/>
          </a:prstGeom>
          <a:noFill/>
        </p:spPr>
        <p:txBody>
          <a:bodyPr wrap="square" rtlCol="0">
            <a:spAutoFit/>
          </a:bodyPr>
          <a:lstStyle/>
          <a:p>
            <a:r>
              <a:rPr lang="en-US" sz="3600" dirty="0" smtClean="0">
                <a:solidFill>
                  <a:srgbClr val="FFFF00"/>
                </a:solidFill>
              </a:rPr>
              <a:t>1</a:t>
            </a:r>
            <a:r>
              <a:rPr lang="en-US" sz="3600" baseline="30000" dirty="0" smtClean="0">
                <a:solidFill>
                  <a:srgbClr val="FFFF00"/>
                </a:solidFill>
              </a:rPr>
              <a:t>st</a:t>
            </a:r>
            <a:r>
              <a:rPr lang="en-US" sz="3600" dirty="0" smtClean="0">
                <a:solidFill>
                  <a:srgbClr val="FFFF00"/>
                </a:solidFill>
              </a:rPr>
              <a:t> three degrees ~ Oaths</a:t>
            </a:r>
            <a:endParaRPr lang="en-US" sz="3600" dirty="0">
              <a:solidFill>
                <a:srgbClr val="FFFF00"/>
              </a:solidFill>
            </a:endParaRPr>
          </a:p>
        </p:txBody>
      </p:sp>
      <p:sp>
        <p:nvSpPr>
          <p:cNvPr id="6" name="TextBox 5"/>
          <p:cNvSpPr txBox="1"/>
          <p:nvPr/>
        </p:nvSpPr>
        <p:spPr>
          <a:xfrm>
            <a:off x="457200" y="5755220"/>
            <a:ext cx="7086600" cy="1015663"/>
          </a:xfrm>
          <a:prstGeom prst="rect">
            <a:avLst/>
          </a:prstGeom>
          <a:noFill/>
          <a:effectLst>
            <a:softEdge rad="127000"/>
          </a:effectLst>
        </p:spPr>
        <p:txBody>
          <a:bodyPr wrap="square" rtlCol="0">
            <a:spAutoFit/>
            <a:scene3d>
              <a:camera prst="orthographicFront"/>
              <a:lightRig rig="flat" dir="t"/>
            </a:scene3d>
            <a:sp3d extrusionH="101600" contourW="12700" prstMaterial="translucentPowder">
              <a:bevelT w="336550" h="304800" prst="angle"/>
              <a:extrusionClr>
                <a:schemeClr val="tx1"/>
              </a:extrusionClr>
              <a:contourClr>
                <a:schemeClr val="tx1"/>
              </a:contourClr>
            </a:sp3d>
          </a:bodyPr>
          <a:lstStyle/>
          <a:p>
            <a:r>
              <a:rPr lang="en-US" sz="2800" dirty="0">
                <a:solidFill>
                  <a:schemeClr val="bg2">
                    <a:lumMod val="50000"/>
                  </a:schemeClr>
                </a:solidFill>
                <a:effectLst>
                  <a:glow rad="228600">
                    <a:schemeClr val="accent3">
                      <a:lumMod val="50000"/>
                      <a:alpha val="56000"/>
                    </a:schemeClr>
                  </a:glow>
                </a:effectLst>
                <a:latin typeface="Aaron" panose="02020900000000000000" pitchFamily="18" charset="0"/>
              </a:rPr>
              <a:t>t</a:t>
            </a:r>
            <a:r>
              <a:rPr lang="en-US" sz="2800" dirty="0" smtClean="0">
                <a:solidFill>
                  <a:schemeClr val="bg2">
                    <a:lumMod val="50000"/>
                  </a:schemeClr>
                </a:solidFill>
                <a:effectLst>
                  <a:glow rad="228600">
                    <a:schemeClr val="accent3">
                      <a:lumMod val="50000"/>
                      <a:alpha val="56000"/>
                    </a:schemeClr>
                  </a:glow>
                </a:effectLst>
                <a:latin typeface="Aaron" panose="02020900000000000000" pitchFamily="18" charset="0"/>
              </a:rPr>
              <a:t>he bondage of </a:t>
            </a:r>
            <a:r>
              <a:rPr lang="en-US" sz="6000" dirty="0" smtClean="0">
                <a:solidFill>
                  <a:schemeClr val="bg2">
                    <a:lumMod val="50000"/>
                  </a:schemeClr>
                </a:solidFill>
                <a:effectLst>
                  <a:glow rad="228600">
                    <a:schemeClr val="accent3">
                      <a:lumMod val="50000"/>
                      <a:alpha val="56000"/>
                    </a:schemeClr>
                  </a:glow>
                </a:effectLst>
                <a:latin typeface="Aaron" panose="02020900000000000000" pitchFamily="18" charset="0"/>
              </a:rPr>
              <a:t>Freemasonry</a:t>
            </a:r>
            <a:endParaRPr lang="en-US" sz="6600" dirty="0">
              <a:solidFill>
                <a:schemeClr val="bg2">
                  <a:lumMod val="50000"/>
                </a:schemeClr>
              </a:solidFill>
              <a:effectLst>
                <a:glow rad="228600">
                  <a:schemeClr val="accent3">
                    <a:lumMod val="50000"/>
                    <a:alpha val="56000"/>
                  </a:schemeClr>
                </a:glow>
              </a:effectLst>
              <a:latin typeface="Aaron" panose="02020900000000000000" pitchFamily="18" charset="0"/>
            </a:endParaRPr>
          </a:p>
        </p:txBody>
      </p:sp>
      <p:sp>
        <p:nvSpPr>
          <p:cNvPr id="5" name="TextBox 4"/>
          <p:cNvSpPr txBox="1"/>
          <p:nvPr/>
        </p:nvSpPr>
        <p:spPr>
          <a:xfrm>
            <a:off x="685800" y="1182469"/>
            <a:ext cx="8027126" cy="3416320"/>
          </a:xfrm>
          <a:prstGeom prst="rect">
            <a:avLst/>
          </a:prstGeom>
          <a:noFill/>
        </p:spPr>
        <p:txBody>
          <a:bodyPr wrap="square" rtlCol="0">
            <a:spAutoFit/>
          </a:bodyPr>
          <a:lstStyle/>
          <a:p>
            <a:r>
              <a:rPr lang="en-US" sz="3600" dirty="0"/>
              <a:t>“Binding myself under no less a penalty than having my left breast torn open and my heart being plucked out and given to the prey of the beasts of the field and the fouls of the air.”</a:t>
            </a:r>
          </a:p>
          <a:p>
            <a:r>
              <a:rPr lang="en-US" sz="3600" dirty="0" smtClean="0">
                <a:solidFill>
                  <a:srgbClr val="FFFF00"/>
                </a:solidFill>
              </a:rPr>
              <a:t>(2</a:t>
            </a:r>
            <a:r>
              <a:rPr lang="en-US" sz="3600" baseline="30000" dirty="0" smtClean="0">
                <a:solidFill>
                  <a:srgbClr val="FFFF00"/>
                </a:solidFill>
              </a:rPr>
              <a:t>nd</a:t>
            </a:r>
            <a:r>
              <a:rPr lang="en-US" sz="3600" dirty="0" smtClean="0">
                <a:solidFill>
                  <a:srgbClr val="FFFF00"/>
                </a:solidFill>
              </a:rPr>
              <a:t> </a:t>
            </a:r>
            <a:r>
              <a:rPr lang="en-US" sz="3600" dirty="0">
                <a:solidFill>
                  <a:srgbClr val="FFFF00"/>
                </a:solidFill>
              </a:rPr>
              <a:t>degree)</a:t>
            </a:r>
          </a:p>
        </p:txBody>
      </p:sp>
    </p:spTree>
    <p:extLst>
      <p:ext uri="{BB962C8B-B14F-4D97-AF65-F5344CB8AC3E}">
        <p14:creationId xmlns:p14="http://schemas.microsoft.com/office/powerpoint/2010/main" val="4453900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lts">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lts">
      <a:majorFont>
        <a:latin typeface="Aaron"/>
        <a:ea typeface=""/>
        <a:cs typeface=""/>
      </a:majorFont>
      <a:minorFont>
        <a:latin typeface="Aaro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err="1" smtClean="0"/>
        </a:defPPr>
      </a:lstStyle>
    </a:txDef>
  </a:objectDefaults>
  <a:extraClrSchemeLst/>
  <a:extLst>
    <a:ext uri="{05A4C25C-085E-4340-85A3-A5531E510DB2}">
      <thm15:themeFamily xmlns:thm15="http://schemas.microsoft.com/office/thememl/2012/main" name="Cults.potx" id="{2C3E478C-605D-4B9D-B609-AB71AC8F95EF}" vid="{1183348F-5333-4AF9-A82D-2CD9E2CA2EB6}"/>
    </a:ext>
  </a:extLst>
</a:theme>
</file>

<file path=docProps/app.xml><?xml version="1.0" encoding="utf-8"?>
<Properties xmlns="http://schemas.openxmlformats.org/officeDocument/2006/extended-properties" xmlns:vt="http://schemas.openxmlformats.org/officeDocument/2006/docPropsVTypes">
  <Template/>
  <TotalTime>3271</TotalTime>
  <Words>1541</Words>
  <Application>Microsoft Office PowerPoint</Application>
  <PresentationFormat>On-screen Show (4:3)</PresentationFormat>
  <Paragraphs>163</Paragraphs>
  <Slides>43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Aaron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50</cp:revision>
  <dcterms:created xsi:type="dcterms:W3CDTF">2014-09-17T22:01:40Z</dcterms:created>
  <dcterms:modified xsi:type="dcterms:W3CDTF">2014-10-08T21:22:05Z</dcterms:modified>
</cp:coreProperties>
</file>